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85" r:id="rId3"/>
    <p:sldId id="286" r:id="rId4"/>
    <p:sldId id="287" r:id="rId5"/>
    <p:sldId id="281" r:id="rId6"/>
    <p:sldId id="288" r:id="rId7"/>
    <p:sldId id="290" r:id="rId8"/>
    <p:sldId id="289" r:id="rId9"/>
    <p:sldId id="291" r:id="rId10"/>
    <p:sldId id="292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728D5C-4F7C-F146-88E8-49A81B7677A6}" type="doc">
      <dgm:prSet loTypeId="urn:microsoft.com/office/officeart/2005/8/layout/pyramid2" loCatId="" qsTypeId="urn:microsoft.com/office/officeart/2005/8/quickstyle/3d2" qsCatId="3D" csTypeId="urn:microsoft.com/office/officeart/2005/8/colors/accent5_5" csCatId="accent5" phldr="1"/>
      <dgm:spPr/>
    </dgm:pt>
    <dgm:pt modelId="{8CCE2408-7CC8-F043-9D67-CDCFA01DBCF9}">
      <dgm:prSet phldrT="[Text]"/>
      <dgm:spPr/>
      <dgm:t>
        <a:bodyPr/>
        <a:lstStyle/>
        <a:p>
          <a:r>
            <a:rPr lang="en-GB" dirty="0"/>
            <a:t>What is occupational burnout?</a:t>
          </a:r>
        </a:p>
      </dgm:t>
    </dgm:pt>
    <dgm:pt modelId="{53C13FA2-5431-BB48-B64F-7D4C26C8C68D}" type="parTrans" cxnId="{18DFD979-8DEB-AC47-BF26-73F740FAA6A8}">
      <dgm:prSet/>
      <dgm:spPr/>
      <dgm:t>
        <a:bodyPr/>
        <a:lstStyle/>
        <a:p>
          <a:endParaRPr lang="en-GB"/>
        </a:p>
      </dgm:t>
    </dgm:pt>
    <dgm:pt modelId="{8E7F7A90-55A2-DC43-B856-8BED93AF340A}" type="sibTrans" cxnId="{18DFD979-8DEB-AC47-BF26-73F740FAA6A8}">
      <dgm:prSet/>
      <dgm:spPr/>
      <dgm:t>
        <a:bodyPr/>
        <a:lstStyle/>
        <a:p>
          <a:endParaRPr lang="en-GB"/>
        </a:p>
      </dgm:t>
    </dgm:pt>
    <dgm:pt modelId="{F1A36022-2A4A-EE45-ACDB-B6FD127827F2}">
      <dgm:prSet phldrT="[Text]"/>
      <dgm:spPr/>
      <dgm:t>
        <a:bodyPr/>
        <a:lstStyle/>
        <a:p>
          <a:r>
            <a:rPr lang="en-GB" dirty="0"/>
            <a:t>COVID-19 has had a significant impact on occupational burnout among radiographers in Ireland</a:t>
          </a:r>
        </a:p>
      </dgm:t>
    </dgm:pt>
    <dgm:pt modelId="{16B67561-3B73-8748-8AB8-19C21FDA12E4}" type="parTrans" cxnId="{446006E0-9E82-A141-BEED-8551DDCC1738}">
      <dgm:prSet/>
      <dgm:spPr/>
      <dgm:t>
        <a:bodyPr/>
        <a:lstStyle/>
        <a:p>
          <a:endParaRPr lang="en-GB"/>
        </a:p>
      </dgm:t>
    </dgm:pt>
    <dgm:pt modelId="{81C4DA7A-0365-5D49-AC68-A352759F52FC}" type="sibTrans" cxnId="{446006E0-9E82-A141-BEED-8551DDCC1738}">
      <dgm:prSet/>
      <dgm:spPr/>
      <dgm:t>
        <a:bodyPr/>
        <a:lstStyle/>
        <a:p>
          <a:endParaRPr lang="en-GB"/>
        </a:p>
      </dgm:t>
    </dgm:pt>
    <dgm:pt modelId="{E36E44E4-4BFD-6544-AAA0-204141BF7AA7}">
      <dgm:prSet phldrT="[Text]"/>
      <dgm:spPr/>
      <dgm:t>
        <a:bodyPr/>
        <a:lstStyle/>
        <a:p>
          <a:r>
            <a:rPr lang="en-GB" dirty="0"/>
            <a:t>3 aims of the study</a:t>
          </a:r>
        </a:p>
      </dgm:t>
    </dgm:pt>
    <dgm:pt modelId="{BB984492-09EC-694A-9D25-6C0D354B8BDC}" type="parTrans" cxnId="{7F4BADE5-F44D-FC47-BE37-4838555ADD59}">
      <dgm:prSet/>
      <dgm:spPr/>
      <dgm:t>
        <a:bodyPr/>
        <a:lstStyle/>
        <a:p>
          <a:endParaRPr lang="en-GB"/>
        </a:p>
      </dgm:t>
    </dgm:pt>
    <dgm:pt modelId="{CF61ECB7-8260-2944-9C1D-96B512933D61}" type="sibTrans" cxnId="{7F4BADE5-F44D-FC47-BE37-4838555ADD59}">
      <dgm:prSet/>
      <dgm:spPr/>
      <dgm:t>
        <a:bodyPr/>
        <a:lstStyle/>
        <a:p>
          <a:endParaRPr lang="en-GB"/>
        </a:p>
      </dgm:t>
    </dgm:pt>
    <dgm:pt modelId="{6FBC9776-0A80-DC4B-9E7D-A8FA2344F6B6}" type="pres">
      <dgm:prSet presAssocID="{89728D5C-4F7C-F146-88E8-49A81B7677A6}" presName="compositeShape" presStyleCnt="0">
        <dgm:presLayoutVars>
          <dgm:dir/>
          <dgm:resizeHandles/>
        </dgm:presLayoutVars>
      </dgm:prSet>
      <dgm:spPr/>
    </dgm:pt>
    <dgm:pt modelId="{332FF979-38DA-6C4A-BE87-4BFE7B607C26}" type="pres">
      <dgm:prSet presAssocID="{89728D5C-4F7C-F146-88E8-49A81B7677A6}" presName="pyramid" presStyleLbl="node1" presStyleIdx="0" presStyleCnt="1" custLinFactNeighborX="19324" custLinFactNeighborY="-231"/>
      <dgm:spPr/>
    </dgm:pt>
    <dgm:pt modelId="{EC32299A-7138-EC4E-8269-65672AB85A85}" type="pres">
      <dgm:prSet presAssocID="{89728D5C-4F7C-F146-88E8-49A81B7677A6}" presName="theList" presStyleCnt="0"/>
      <dgm:spPr/>
    </dgm:pt>
    <dgm:pt modelId="{409E06A0-7DD5-8240-8454-6212C274E17F}" type="pres">
      <dgm:prSet presAssocID="{8CCE2408-7CC8-F043-9D67-CDCFA01DBCF9}" presName="aNode" presStyleLbl="fgAcc1" presStyleIdx="0" presStyleCnt="3" custScaleX="254296" custLinFactNeighborX="-13651" custLinFactNeighborY="-92624">
        <dgm:presLayoutVars>
          <dgm:bulletEnabled val="1"/>
        </dgm:presLayoutVars>
      </dgm:prSet>
      <dgm:spPr/>
    </dgm:pt>
    <dgm:pt modelId="{EDA50575-7003-7042-A7E3-C8FF95E4C4C2}" type="pres">
      <dgm:prSet presAssocID="{8CCE2408-7CC8-F043-9D67-CDCFA01DBCF9}" presName="aSpace" presStyleCnt="0"/>
      <dgm:spPr/>
    </dgm:pt>
    <dgm:pt modelId="{95E7EB22-3097-FB46-B74D-64662C6AD2A2}" type="pres">
      <dgm:prSet presAssocID="{F1A36022-2A4A-EE45-ACDB-B6FD127827F2}" presName="aNode" presStyleLbl="fgAcc1" presStyleIdx="1" presStyleCnt="3" custScaleX="256173" custLinFactNeighborX="-13651" custLinFactNeighborY="-19819">
        <dgm:presLayoutVars>
          <dgm:bulletEnabled val="1"/>
        </dgm:presLayoutVars>
      </dgm:prSet>
      <dgm:spPr/>
    </dgm:pt>
    <dgm:pt modelId="{E43BEFF0-ACE3-FE48-9F77-08C8FC4DF304}" type="pres">
      <dgm:prSet presAssocID="{F1A36022-2A4A-EE45-ACDB-B6FD127827F2}" presName="aSpace" presStyleCnt="0"/>
      <dgm:spPr/>
    </dgm:pt>
    <dgm:pt modelId="{BEE30F9D-7B35-284F-A6D0-7C0B6D677CA2}" type="pres">
      <dgm:prSet presAssocID="{E36E44E4-4BFD-6544-AAA0-204141BF7AA7}" presName="aNode" presStyleLbl="fgAcc1" presStyleIdx="2" presStyleCnt="3" custScaleX="256885" custLinFactNeighborX="-13651" custLinFactNeighborY="31292">
        <dgm:presLayoutVars>
          <dgm:bulletEnabled val="1"/>
        </dgm:presLayoutVars>
      </dgm:prSet>
      <dgm:spPr/>
    </dgm:pt>
    <dgm:pt modelId="{CCA26BD8-3F66-CA48-9E4A-1CD4B24D0874}" type="pres">
      <dgm:prSet presAssocID="{E36E44E4-4BFD-6544-AAA0-204141BF7AA7}" presName="aSpace" presStyleCnt="0"/>
      <dgm:spPr/>
    </dgm:pt>
  </dgm:ptLst>
  <dgm:cxnLst>
    <dgm:cxn modelId="{54CFB538-3DDD-374C-9A99-20A1AE15C143}" type="presOf" srcId="{89728D5C-4F7C-F146-88E8-49A81B7677A6}" destId="{6FBC9776-0A80-DC4B-9E7D-A8FA2344F6B6}" srcOrd="0" destOrd="0" presId="urn:microsoft.com/office/officeart/2005/8/layout/pyramid2"/>
    <dgm:cxn modelId="{D9D35441-CD07-CE4B-AA2A-6C1C5B9D7E09}" type="presOf" srcId="{8CCE2408-7CC8-F043-9D67-CDCFA01DBCF9}" destId="{409E06A0-7DD5-8240-8454-6212C274E17F}" srcOrd="0" destOrd="0" presId="urn:microsoft.com/office/officeart/2005/8/layout/pyramid2"/>
    <dgm:cxn modelId="{18DFD979-8DEB-AC47-BF26-73F740FAA6A8}" srcId="{89728D5C-4F7C-F146-88E8-49A81B7677A6}" destId="{8CCE2408-7CC8-F043-9D67-CDCFA01DBCF9}" srcOrd="0" destOrd="0" parTransId="{53C13FA2-5431-BB48-B64F-7D4C26C8C68D}" sibTransId="{8E7F7A90-55A2-DC43-B856-8BED93AF340A}"/>
    <dgm:cxn modelId="{B4F279DD-007E-BA43-8227-90B505E15393}" type="presOf" srcId="{E36E44E4-4BFD-6544-AAA0-204141BF7AA7}" destId="{BEE30F9D-7B35-284F-A6D0-7C0B6D677CA2}" srcOrd="0" destOrd="0" presId="urn:microsoft.com/office/officeart/2005/8/layout/pyramid2"/>
    <dgm:cxn modelId="{446006E0-9E82-A141-BEED-8551DDCC1738}" srcId="{89728D5C-4F7C-F146-88E8-49A81B7677A6}" destId="{F1A36022-2A4A-EE45-ACDB-B6FD127827F2}" srcOrd="1" destOrd="0" parTransId="{16B67561-3B73-8748-8AB8-19C21FDA12E4}" sibTransId="{81C4DA7A-0365-5D49-AC68-A352759F52FC}"/>
    <dgm:cxn modelId="{7F4BADE5-F44D-FC47-BE37-4838555ADD59}" srcId="{89728D5C-4F7C-F146-88E8-49A81B7677A6}" destId="{E36E44E4-4BFD-6544-AAA0-204141BF7AA7}" srcOrd="2" destOrd="0" parTransId="{BB984492-09EC-694A-9D25-6C0D354B8BDC}" sibTransId="{CF61ECB7-8260-2944-9C1D-96B512933D61}"/>
    <dgm:cxn modelId="{016E8AEC-574A-3C49-ACFE-ED740FB657F7}" type="presOf" srcId="{F1A36022-2A4A-EE45-ACDB-B6FD127827F2}" destId="{95E7EB22-3097-FB46-B74D-64662C6AD2A2}" srcOrd="0" destOrd="0" presId="urn:microsoft.com/office/officeart/2005/8/layout/pyramid2"/>
    <dgm:cxn modelId="{3A7D2E84-E517-CD4F-AD76-48AF4937C488}" type="presParOf" srcId="{6FBC9776-0A80-DC4B-9E7D-A8FA2344F6B6}" destId="{332FF979-38DA-6C4A-BE87-4BFE7B607C26}" srcOrd="0" destOrd="0" presId="urn:microsoft.com/office/officeart/2005/8/layout/pyramid2"/>
    <dgm:cxn modelId="{752C5293-2BE0-9D44-8616-7226F676BF96}" type="presParOf" srcId="{6FBC9776-0A80-DC4B-9E7D-A8FA2344F6B6}" destId="{EC32299A-7138-EC4E-8269-65672AB85A85}" srcOrd="1" destOrd="0" presId="urn:microsoft.com/office/officeart/2005/8/layout/pyramid2"/>
    <dgm:cxn modelId="{6BB7D9BB-155A-D64A-9D68-2F7D45E8C446}" type="presParOf" srcId="{EC32299A-7138-EC4E-8269-65672AB85A85}" destId="{409E06A0-7DD5-8240-8454-6212C274E17F}" srcOrd="0" destOrd="0" presId="urn:microsoft.com/office/officeart/2005/8/layout/pyramid2"/>
    <dgm:cxn modelId="{FFE38C4A-4148-654C-8722-B3CC2DA54019}" type="presParOf" srcId="{EC32299A-7138-EC4E-8269-65672AB85A85}" destId="{EDA50575-7003-7042-A7E3-C8FF95E4C4C2}" srcOrd="1" destOrd="0" presId="urn:microsoft.com/office/officeart/2005/8/layout/pyramid2"/>
    <dgm:cxn modelId="{A6689DD8-0824-E440-B7B9-5462210804EC}" type="presParOf" srcId="{EC32299A-7138-EC4E-8269-65672AB85A85}" destId="{95E7EB22-3097-FB46-B74D-64662C6AD2A2}" srcOrd="2" destOrd="0" presId="urn:microsoft.com/office/officeart/2005/8/layout/pyramid2"/>
    <dgm:cxn modelId="{26544326-DE52-EC43-A85F-A93A8B9A87DB}" type="presParOf" srcId="{EC32299A-7138-EC4E-8269-65672AB85A85}" destId="{E43BEFF0-ACE3-FE48-9F77-08C8FC4DF304}" srcOrd="3" destOrd="0" presId="urn:microsoft.com/office/officeart/2005/8/layout/pyramid2"/>
    <dgm:cxn modelId="{3CB3C2FC-8A2B-254A-A667-B9F4298AD25D}" type="presParOf" srcId="{EC32299A-7138-EC4E-8269-65672AB85A85}" destId="{BEE30F9D-7B35-284F-A6D0-7C0B6D677CA2}" srcOrd="4" destOrd="0" presId="urn:microsoft.com/office/officeart/2005/8/layout/pyramid2"/>
    <dgm:cxn modelId="{ED96F86F-E139-C94E-98ED-EED9F2FCFD1D}" type="presParOf" srcId="{EC32299A-7138-EC4E-8269-65672AB85A85}" destId="{CCA26BD8-3F66-CA48-9E4A-1CD4B24D087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FF979-38DA-6C4A-BE87-4BFE7B607C26}">
      <dsp:nvSpPr>
        <dsp:cNvPr id="0" name=""/>
        <dsp:cNvSpPr/>
      </dsp:nvSpPr>
      <dsp:spPr>
        <a:xfrm>
          <a:off x="2399761" y="0"/>
          <a:ext cx="5130141" cy="5130141"/>
        </a:xfrm>
        <a:prstGeom prst="triangle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9E06A0-7DD5-8240-8454-6212C274E17F}">
      <dsp:nvSpPr>
        <dsp:cNvPr id="0" name=""/>
        <dsp:cNvSpPr/>
      </dsp:nvSpPr>
      <dsp:spPr>
        <a:xfrm>
          <a:off x="945707" y="375166"/>
          <a:ext cx="8479733" cy="12144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What is occupational burnout?</a:t>
          </a:r>
        </a:p>
      </dsp:txBody>
      <dsp:txXfrm>
        <a:off x="1004989" y="434448"/>
        <a:ext cx="8361169" cy="1095836"/>
      </dsp:txXfrm>
    </dsp:sp>
    <dsp:sp modelId="{95E7EB22-3097-FB46-B74D-64662C6AD2A2}">
      <dsp:nvSpPr>
        <dsp:cNvPr id="0" name=""/>
        <dsp:cNvSpPr/>
      </dsp:nvSpPr>
      <dsp:spPr>
        <a:xfrm>
          <a:off x="914412" y="1851884"/>
          <a:ext cx="8542323" cy="12144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COVID-19 has had a significant impact on occupational burnout among radiographers in Ireland</a:t>
          </a:r>
        </a:p>
      </dsp:txBody>
      <dsp:txXfrm>
        <a:off x="973694" y="1911166"/>
        <a:ext cx="8423759" cy="1095836"/>
      </dsp:txXfrm>
    </dsp:sp>
    <dsp:sp modelId="{BEE30F9D-7B35-284F-A6D0-7C0B6D677CA2}">
      <dsp:nvSpPr>
        <dsp:cNvPr id="0" name=""/>
        <dsp:cNvSpPr/>
      </dsp:nvSpPr>
      <dsp:spPr>
        <a:xfrm>
          <a:off x="902541" y="3295672"/>
          <a:ext cx="8566065" cy="12144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3 aims of the study</a:t>
          </a:r>
        </a:p>
      </dsp:txBody>
      <dsp:txXfrm>
        <a:off x="961823" y="3354954"/>
        <a:ext cx="8447501" cy="1095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2492897"/>
            <a:ext cx="10363200" cy="1224136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00407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70176"/>
            <a:ext cx="8534400" cy="838944"/>
          </a:xfrm>
        </p:spPr>
        <p:txBody>
          <a:bodyPr/>
          <a:lstStyle>
            <a:lvl1pPr marL="0" indent="0" algn="ctr">
              <a:buNone/>
              <a:defRPr>
                <a:solidFill>
                  <a:srgbClr val="5C9B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88-5D81-4AF6-8841-29B07936A953}" type="datetimeFigureOut">
              <a:rPr lang="en-IE" smtClean="0"/>
              <a:pPr/>
              <a:t>09/06/2021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9BE3-BF7D-45FD-8625-D8D0043A13DB}" type="slidenum">
              <a:rPr lang="en-IE" smtClean="0"/>
              <a:pPr/>
              <a:t>‹#›</a:t>
            </a:fld>
            <a:endParaRPr lang="en-IE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59830" y="6021288"/>
            <a:ext cx="7397141" cy="693028"/>
            <a:chOff x="3419872" y="6021288"/>
            <a:chExt cx="5547856" cy="693028"/>
          </a:xfrm>
        </p:grpSpPr>
        <p:sp>
          <p:nvSpPr>
            <p:cNvPr id="8" name="TextBox 7"/>
            <p:cNvSpPr txBox="1"/>
            <p:nvPr/>
          </p:nvSpPr>
          <p:spPr>
            <a:xfrm>
              <a:off x="3419872" y="6309320"/>
              <a:ext cx="49685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 sz="1100" kern="1200" dirty="0">
                  <a:solidFill>
                    <a:srgbClr val="004076"/>
                  </a:solidFill>
                  <a:latin typeface="+mn-lt"/>
                  <a:ea typeface="+mn-ea"/>
                  <a:cs typeface="+mn-cs"/>
                </a:rPr>
                <a:t>UCD School of Medicine &amp; Medical Science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19872" y="6436444"/>
              <a:ext cx="49685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 sz="1100" kern="1200" dirty="0" err="1">
                  <a:solidFill>
                    <a:srgbClr val="5C9B37"/>
                  </a:solidFill>
                  <a:latin typeface="+mn-lt"/>
                  <a:ea typeface="+mn-ea"/>
                  <a:cs typeface="+mn-cs"/>
                </a:rPr>
                <a:t>Scoil</a:t>
              </a:r>
              <a:r>
                <a:rPr lang="en-IE" sz="1100" kern="1200" dirty="0">
                  <a:solidFill>
                    <a:srgbClr val="5C9B37"/>
                  </a:solidFill>
                  <a:latin typeface="+mn-lt"/>
                  <a:ea typeface="+mn-ea"/>
                  <a:cs typeface="+mn-cs"/>
                </a:rPr>
                <a:t> an </a:t>
              </a:r>
              <a:r>
                <a:rPr lang="en-IE" sz="1100" kern="1200" dirty="0" err="1">
                  <a:solidFill>
                    <a:srgbClr val="5C9B37"/>
                  </a:solidFill>
                  <a:latin typeface="+mn-lt"/>
                  <a:ea typeface="+mn-ea"/>
                  <a:cs typeface="+mn-cs"/>
                </a:rPr>
                <a:t>Leighis</a:t>
              </a:r>
              <a:r>
                <a:rPr lang="en-IE" sz="1100" kern="1200" dirty="0">
                  <a:solidFill>
                    <a:srgbClr val="5C9B37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en-IE" sz="1100" kern="1200" dirty="0" err="1">
                  <a:solidFill>
                    <a:srgbClr val="5C9B37"/>
                  </a:solidFill>
                  <a:latin typeface="+mn-lt"/>
                  <a:ea typeface="+mn-ea"/>
                  <a:cs typeface="+mn-cs"/>
                </a:rPr>
                <a:t>agus</a:t>
              </a:r>
              <a:r>
                <a:rPr lang="en-IE" sz="1100" kern="1200" dirty="0">
                  <a:solidFill>
                    <a:srgbClr val="5C9B37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en-IE" sz="1100" kern="1200" dirty="0" err="1">
                  <a:solidFill>
                    <a:srgbClr val="5C9B37"/>
                  </a:solidFill>
                  <a:latin typeface="+mn-lt"/>
                  <a:ea typeface="+mn-ea"/>
                  <a:cs typeface="+mn-cs"/>
                </a:rPr>
                <a:t>Eolaíocht</a:t>
              </a:r>
              <a:r>
                <a:rPr lang="en-IE" sz="1100" kern="1200" dirty="0">
                  <a:solidFill>
                    <a:srgbClr val="5C9B37"/>
                  </a:solidFill>
                  <a:latin typeface="+mn-lt"/>
                  <a:ea typeface="+mn-ea"/>
                  <a:cs typeface="+mn-cs"/>
                </a:rPr>
                <a:t> an </a:t>
              </a:r>
              <a:r>
                <a:rPr lang="en-IE" sz="1100" kern="1200" dirty="0" err="1">
                  <a:solidFill>
                    <a:srgbClr val="5C9B37"/>
                  </a:solidFill>
                  <a:latin typeface="+mn-lt"/>
                  <a:ea typeface="+mn-ea"/>
                  <a:cs typeface="+mn-cs"/>
                </a:rPr>
                <a:t>Leighis</a:t>
              </a:r>
              <a:r>
                <a:rPr lang="en-IE" sz="1100" kern="1200" dirty="0">
                  <a:solidFill>
                    <a:srgbClr val="5C9B37"/>
                  </a:solidFill>
                  <a:latin typeface="+mn-lt"/>
                  <a:ea typeface="+mn-ea"/>
                  <a:cs typeface="+mn-cs"/>
                </a:rPr>
                <a:t> UCD</a:t>
              </a:r>
            </a:p>
          </p:txBody>
        </p:sp>
        <p:pic>
          <p:nvPicPr>
            <p:cNvPr id="10" name="Picture 9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432" y="6021288"/>
              <a:ext cx="507296" cy="693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127354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88-5D81-4AF6-8841-29B07936A953}" type="datetimeFigureOut">
              <a:rPr lang="en-IE" smtClean="0"/>
              <a:pPr/>
              <a:t>09/06/2021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9BE3-BF7D-45FD-8625-D8D0043A13D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TextBox 7"/>
          <p:cNvSpPr txBox="1"/>
          <p:nvPr/>
        </p:nvSpPr>
        <p:spPr>
          <a:xfrm>
            <a:off x="1007435" y="6237312"/>
            <a:ext cx="6624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E" sz="1100" kern="1200" dirty="0">
                <a:solidFill>
                  <a:srgbClr val="004076"/>
                </a:solidFill>
                <a:latin typeface="+mn-lt"/>
                <a:ea typeface="+mn-ea"/>
                <a:cs typeface="+mn-cs"/>
              </a:rPr>
              <a:t>UCD School of Medicine &amp; Medical Science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7435" y="6364436"/>
            <a:ext cx="6624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E" sz="1100" kern="1200" dirty="0" err="1">
                <a:solidFill>
                  <a:srgbClr val="5C9B37"/>
                </a:solidFill>
                <a:latin typeface="+mn-lt"/>
                <a:ea typeface="+mn-ea"/>
                <a:cs typeface="+mn-cs"/>
              </a:rPr>
              <a:t>Scoil</a:t>
            </a:r>
            <a:r>
              <a:rPr lang="en-IE" sz="1100" kern="1200" dirty="0">
                <a:solidFill>
                  <a:srgbClr val="5C9B37"/>
                </a:solidFill>
                <a:latin typeface="+mn-lt"/>
                <a:ea typeface="+mn-ea"/>
                <a:cs typeface="+mn-cs"/>
              </a:rPr>
              <a:t> an </a:t>
            </a:r>
            <a:r>
              <a:rPr lang="en-IE" sz="1100" kern="1200" dirty="0" err="1">
                <a:solidFill>
                  <a:srgbClr val="5C9B37"/>
                </a:solidFill>
                <a:latin typeface="+mn-lt"/>
                <a:ea typeface="+mn-ea"/>
                <a:cs typeface="+mn-cs"/>
              </a:rPr>
              <a:t>Leighis</a:t>
            </a:r>
            <a:r>
              <a:rPr lang="en-IE" sz="1100" kern="1200" dirty="0">
                <a:solidFill>
                  <a:srgbClr val="5C9B37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E" sz="1100" kern="1200" dirty="0" err="1">
                <a:solidFill>
                  <a:srgbClr val="5C9B37"/>
                </a:solidFill>
                <a:latin typeface="+mn-lt"/>
                <a:ea typeface="+mn-ea"/>
                <a:cs typeface="+mn-cs"/>
              </a:rPr>
              <a:t>agus</a:t>
            </a:r>
            <a:r>
              <a:rPr lang="en-IE" sz="1100" kern="1200" dirty="0">
                <a:solidFill>
                  <a:srgbClr val="5C9B37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E" sz="1100" kern="1200" dirty="0" err="1">
                <a:solidFill>
                  <a:srgbClr val="5C9B37"/>
                </a:solidFill>
                <a:latin typeface="+mn-lt"/>
                <a:ea typeface="+mn-ea"/>
                <a:cs typeface="+mn-cs"/>
              </a:rPr>
              <a:t>Eolaíocht</a:t>
            </a:r>
            <a:r>
              <a:rPr lang="en-IE" sz="1100" kern="1200" dirty="0">
                <a:solidFill>
                  <a:srgbClr val="5C9B37"/>
                </a:solidFill>
                <a:latin typeface="+mn-lt"/>
                <a:ea typeface="+mn-ea"/>
                <a:cs typeface="+mn-cs"/>
              </a:rPr>
              <a:t> an </a:t>
            </a:r>
            <a:r>
              <a:rPr lang="en-IE" sz="1100" kern="1200" dirty="0" err="1">
                <a:solidFill>
                  <a:srgbClr val="5C9B37"/>
                </a:solidFill>
                <a:latin typeface="+mn-lt"/>
                <a:ea typeface="+mn-ea"/>
                <a:cs typeface="+mn-cs"/>
              </a:rPr>
              <a:t>Leighis</a:t>
            </a:r>
            <a:r>
              <a:rPr lang="en-IE" sz="1100" kern="1200" dirty="0">
                <a:solidFill>
                  <a:srgbClr val="5C9B37"/>
                </a:solidFill>
                <a:latin typeface="+mn-lt"/>
                <a:ea typeface="+mn-ea"/>
                <a:cs typeface="+mn-cs"/>
              </a:rPr>
              <a:t> UCD</a:t>
            </a: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6093296"/>
            <a:ext cx="676395" cy="6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3146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72817"/>
            <a:ext cx="10972800" cy="403244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4418" y="1079147"/>
            <a:ext cx="10943167" cy="360362"/>
          </a:xfrm>
        </p:spPr>
        <p:txBody>
          <a:bodyPr>
            <a:noAutofit/>
          </a:bodyPr>
          <a:lstStyle>
            <a:lvl1pPr marL="0" indent="0">
              <a:buNone/>
              <a:defRPr sz="20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-45688"/>
            <a:ext cx="10972800" cy="9989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A41E88-5D81-4AF6-8841-29B07936A953}" type="datetimeFigureOut">
              <a:rPr lang="en-IE" smtClean="0"/>
              <a:pPr/>
              <a:t>09/06/2021</a:t>
            </a:fld>
            <a:endParaRPr lang="en-I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144682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Title &amp; Conten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72817"/>
            <a:ext cx="10972800" cy="403244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4418" y="1079147"/>
            <a:ext cx="10943167" cy="360362"/>
          </a:xfrm>
        </p:spPr>
        <p:txBody>
          <a:bodyPr>
            <a:noAutofit/>
          </a:bodyPr>
          <a:lstStyle>
            <a:lvl1pPr marL="0" indent="0">
              <a:buNone/>
              <a:defRPr sz="20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A41E88-5D81-4AF6-8841-29B07936A953}" type="datetimeFigureOut">
              <a:rPr lang="en-IE" smtClean="0"/>
              <a:pPr/>
              <a:t>09/06/2021</a:t>
            </a:fld>
            <a:endParaRPr lang="en-I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6DB9BE3-BF7D-45FD-8625-D8D0043A13DB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14149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72817"/>
            <a:ext cx="10972800" cy="403244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4418" y="1079147"/>
            <a:ext cx="10943167" cy="360362"/>
          </a:xfrm>
        </p:spPr>
        <p:txBody>
          <a:bodyPr>
            <a:noAutofit/>
          </a:bodyPr>
          <a:lstStyle>
            <a:lvl1pPr marL="0" indent="0">
              <a:buNone/>
              <a:defRPr sz="20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A41E88-5D81-4AF6-8841-29B07936A953}" type="datetimeFigureOut">
              <a:rPr lang="en-IE" smtClean="0"/>
              <a:pPr/>
              <a:t>09/06/2021</a:t>
            </a:fld>
            <a:endParaRPr lang="en-I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6DB9BE3-BF7D-45FD-8625-D8D0043A13DB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142453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88-5D81-4AF6-8841-29B07936A953}" type="datetimeFigureOut">
              <a:rPr lang="en-IE" smtClean="0"/>
              <a:pPr/>
              <a:t>09/06/2021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9BE3-BF7D-45FD-8625-D8D0043A13DB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00809"/>
            <a:ext cx="5384800" cy="442535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6192011" y="1700809"/>
            <a:ext cx="5384800" cy="442535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24418" y="1067147"/>
            <a:ext cx="5278967" cy="503238"/>
          </a:xfrm>
        </p:spPr>
        <p:txBody>
          <a:bodyPr>
            <a:noAutofit/>
          </a:bodyPr>
          <a:lstStyle>
            <a:lvl1pPr marL="0" indent="0">
              <a:buNone/>
              <a:defRPr sz="20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I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27051" y="260574"/>
            <a:ext cx="10945283" cy="792162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288022" y="1066800"/>
            <a:ext cx="5278967" cy="503238"/>
          </a:xfrm>
        </p:spPr>
        <p:txBody>
          <a:bodyPr>
            <a:noAutofit/>
          </a:bodyPr>
          <a:lstStyle>
            <a:lvl1pPr marL="0" indent="0">
              <a:buNone/>
              <a:defRPr sz="20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101122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700808"/>
            <a:ext cx="7315200" cy="3026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88-5D81-4AF6-8841-29B07936A953}" type="datetimeFigureOut">
              <a:rPr lang="en-IE" smtClean="0"/>
              <a:pPr/>
              <a:t>09/06/2021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9BE3-BF7D-45FD-8625-D8D0043A13DB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819641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88-5D81-4AF6-8841-29B07936A953}" type="datetimeFigureOut">
              <a:rPr lang="en-IE" smtClean="0"/>
              <a:pPr/>
              <a:t>09/06/2021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B9BE3-BF7D-45FD-8625-D8D0043A13DB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147607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27384"/>
            <a:ext cx="12192000" cy="1008112"/>
          </a:xfrm>
          <a:prstGeom prst="rect">
            <a:avLst/>
          </a:prstGeom>
          <a:solidFill>
            <a:srgbClr val="004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800"/>
          </a:p>
        </p:txBody>
      </p:sp>
      <p:sp>
        <p:nvSpPr>
          <p:cNvPr id="11" name="Rectangle 10"/>
          <p:cNvSpPr/>
          <p:nvPr/>
        </p:nvSpPr>
        <p:spPr>
          <a:xfrm>
            <a:off x="0" y="980728"/>
            <a:ext cx="12192000" cy="576064"/>
          </a:xfrm>
          <a:prstGeom prst="rect">
            <a:avLst/>
          </a:prstGeom>
          <a:solidFill>
            <a:srgbClr val="5C9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18256"/>
            <a:ext cx="1097280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2816"/>
            <a:ext cx="10972800" cy="435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9349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41E88-5D81-4AF6-8841-29B07936A953}" type="datetimeFigureOut">
              <a:rPr lang="en-IE" smtClean="0"/>
              <a:pPr/>
              <a:t>09/06/2021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B9BE3-BF7D-45FD-8625-D8D0043A13DB}" type="slidenum">
              <a:rPr lang="en-IE" smtClean="0"/>
              <a:pPr/>
              <a:t>‹#›</a:t>
            </a:fld>
            <a:endParaRPr lang="en-IE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4559830" y="6021288"/>
            <a:ext cx="7397141" cy="693028"/>
            <a:chOff x="3419872" y="6021288"/>
            <a:chExt cx="5547856" cy="693028"/>
          </a:xfrm>
        </p:grpSpPr>
        <p:sp>
          <p:nvSpPr>
            <p:cNvPr id="12" name="TextBox 11"/>
            <p:cNvSpPr txBox="1"/>
            <p:nvPr/>
          </p:nvSpPr>
          <p:spPr>
            <a:xfrm>
              <a:off x="3419872" y="6309320"/>
              <a:ext cx="49685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 sz="1100" kern="1200" dirty="0">
                  <a:solidFill>
                    <a:srgbClr val="004076"/>
                  </a:solidFill>
                  <a:latin typeface="+mn-lt"/>
                  <a:ea typeface="+mn-ea"/>
                  <a:cs typeface="+mn-cs"/>
                </a:rPr>
                <a:t>UCD Radiography &amp; Diagnostic Imaging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9872" y="6436444"/>
              <a:ext cx="49685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E" sz="1100" kern="1200" dirty="0">
                  <a:solidFill>
                    <a:srgbClr val="5C9B37"/>
                  </a:solidFill>
                  <a:latin typeface="+mn-lt"/>
                  <a:ea typeface="+mn-ea"/>
                  <a:cs typeface="+mn-cs"/>
                </a:rPr>
                <a:t>UCD School of Medicine</a:t>
              </a:r>
            </a:p>
          </p:txBody>
        </p:sp>
        <p:pic>
          <p:nvPicPr>
            <p:cNvPr id="14" name="Picture 13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432" y="6021288"/>
              <a:ext cx="507296" cy="693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954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407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407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407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407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407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xyz@ucd.ie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hyperlink" Target="https://ebookcentral.proquest.com/lib/ucd/reader.action?docID=5103697" TargetMode="External"/><Relationship Id="rId4" Type="http://schemas.openxmlformats.org/officeDocument/2006/relationships/hyperlink" Target="https://www.ajemjournal.com/article/S0735-6757(20)30936-0/fulltext#articleInformation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992314" y="953297"/>
            <a:ext cx="8207375" cy="819521"/>
          </a:xfrm>
        </p:spPr>
        <p:txBody>
          <a:bodyPr>
            <a:normAutofit/>
          </a:bodyPr>
          <a:lstStyle/>
          <a:p>
            <a:r>
              <a:rPr lang="en-IE" sz="3000" dirty="0"/>
              <a:t>Roisin Brennan and Dr Michaela Davis: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559" y="192307"/>
            <a:ext cx="11974882" cy="998984"/>
          </a:xfrm>
        </p:spPr>
        <p:txBody>
          <a:bodyPr>
            <a:normAutofit fontScale="90000"/>
          </a:bodyPr>
          <a:lstStyle/>
          <a:p>
            <a:r>
              <a:rPr lang="en-IE" i="1" dirty="0"/>
              <a:t>An investigation into occupational burnout among radiographers in Ireland due to the COVID-19 pandemic and the strategies used to cope with it"</a:t>
            </a:r>
            <a:br>
              <a:rPr lang="en-IE" dirty="0"/>
            </a:br>
            <a:endParaRPr lang="en-IE" dirty="0"/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4D0D66E6-725D-7647-AFCC-A6102A5AF4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937615"/>
              </p:ext>
            </p:extLst>
          </p:nvPr>
        </p:nvGraphicFramePr>
        <p:xfrm>
          <a:off x="910441" y="1577116"/>
          <a:ext cx="11281559" cy="5130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F35FA9-1AF4-6E4D-BDB2-9AFB609AE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67993"/>
      </p:ext>
    </p:extLst>
  </p:cSld>
  <p:clrMapOvr>
    <a:masterClrMapping/>
  </p:clrMapOvr>
  <p:transition advTm="694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E1D3D5-27E1-2741-A6CA-F5B49809C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IE" sz="1900" dirty="0"/>
              <a:t>O’Connor, K. Wrigley, M. Jennings, R. Hill, M. and </a:t>
            </a:r>
            <a:r>
              <a:rPr lang="en-IE" sz="1900" dirty="0" err="1"/>
              <a:t>Niazi</a:t>
            </a:r>
            <a:r>
              <a:rPr lang="en-IE" sz="1900" dirty="0"/>
              <a:t>, A. (2020) ‘Mental health impacts of COVID-19 in Ireland and the need for a secondary care mental health service response’, </a:t>
            </a:r>
            <a:r>
              <a:rPr lang="en-IE" sz="1900" i="1" dirty="0"/>
              <a:t>Irish Journal of Psychological Medicine</a:t>
            </a:r>
            <a:r>
              <a:rPr lang="en-IE" sz="1900" dirty="0"/>
              <a:t>, pp.1-18.</a:t>
            </a:r>
          </a:p>
          <a:p>
            <a:pPr lvl="0"/>
            <a:r>
              <a:rPr lang="en-IE" sz="1900" dirty="0" err="1"/>
              <a:t>Salvagioni</a:t>
            </a:r>
            <a:r>
              <a:rPr lang="en-IE" sz="1900" dirty="0"/>
              <a:t>, D.A.J. </a:t>
            </a:r>
            <a:r>
              <a:rPr lang="en-IE" sz="1900" dirty="0" err="1"/>
              <a:t>Melanda</a:t>
            </a:r>
            <a:r>
              <a:rPr lang="en-IE" sz="1900" dirty="0"/>
              <a:t>, F.N. Mesas, A.E. González, A.D. </a:t>
            </a:r>
            <a:r>
              <a:rPr lang="en-IE" sz="1900" dirty="0" err="1"/>
              <a:t>Gabani</a:t>
            </a:r>
            <a:r>
              <a:rPr lang="en-IE" sz="1900" dirty="0"/>
              <a:t>, F.L. and Andrade, S.M.D. (2017) ‘Physical, psychological and occupational consequences of job burnout: A systematic review of prospective studies’, </a:t>
            </a:r>
            <a:r>
              <a:rPr lang="en-IE" sz="1900" i="1" dirty="0" err="1"/>
              <a:t>PloS</a:t>
            </a:r>
            <a:r>
              <a:rPr lang="en-IE" sz="1900" i="1" dirty="0"/>
              <a:t> one</a:t>
            </a:r>
            <a:r>
              <a:rPr lang="en-IE" sz="1900" dirty="0"/>
              <a:t>, 12(10), p.e0185781.</a:t>
            </a:r>
          </a:p>
          <a:p>
            <a:pPr lvl="0"/>
            <a:r>
              <a:rPr lang="en-IE" sz="1900" dirty="0" err="1"/>
              <a:t>Schoonenboom</a:t>
            </a:r>
            <a:r>
              <a:rPr lang="en-IE" sz="1900" dirty="0"/>
              <a:t>, J. and Johnson, R.B. (2017) ‘How to construct a mixed methods research design’,  </a:t>
            </a:r>
            <a:r>
              <a:rPr lang="en-IE" sz="1900" i="1" dirty="0" err="1"/>
              <a:t>KZfSS</a:t>
            </a:r>
            <a:r>
              <a:rPr lang="en-IE" sz="1900" i="1" dirty="0"/>
              <a:t> </a:t>
            </a:r>
            <a:r>
              <a:rPr lang="en-IE" sz="1900" i="1" dirty="0" err="1"/>
              <a:t>Kölner</a:t>
            </a:r>
            <a:r>
              <a:rPr lang="en-IE" sz="1900" i="1" dirty="0"/>
              <a:t> </a:t>
            </a:r>
            <a:r>
              <a:rPr lang="en-IE" sz="1900" i="1" dirty="0" err="1"/>
              <a:t>Zeitschrift</a:t>
            </a:r>
            <a:r>
              <a:rPr lang="en-IE" sz="1900" i="1" dirty="0"/>
              <a:t> </a:t>
            </a:r>
            <a:r>
              <a:rPr lang="en-IE" sz="1900" i="1" dirty="0" err="1"/>
              <a:t>für</a:t>
            </a:r>
            <a:r>
              <a:rPr lang="en-IE" sz="1900" i="1" dirty="0"/>
              <a:t> </a:t>
            </a:r>
            <a:r>
              <a:rPr lang="en-IE" sz="1900" i="1" dirty="0" err="1"/>
              <a:t>Soziologie</a:t>
            </a:r>
            <a:r>
              <a:rPr lang="en-IE" sz="1900" i="1" dirty="0"/>
              <a:t> und </a:t>
            </a:r>
            <a:r>
              <a:rPr lang="en-IE" sz="1900" i="1" dirty="0" err="1"/>
              <a:t>Sozialpsychologie</a:t>
            </a:r>
            <a:r>
              <a:rPr lang="en-IE" sz="1900" dirty="0"/>
              <a:t>, 69(2), pp.107-131.</a:t>
            </a:r>
          </a:p>
          <a:p>
            <a:pPr lvl="0"/>
            <a:r>
              <a:rPr lang="en-GB" sz="1900" dirty="0"/>
              <a:t>Thyer, B. (2009) </a:t>
            </a:r>
            <a:r>
              <a:rPr lang="en-GB" sz="1900" i="1" dirty="0"/>
              <a:t>The handbook of social work research methods</a:t>
            </a:r>
            <a:r>
              <a:rPr lang="en-GB" sz="1900" dirty="0"/>
              <a:t>. 2</a:t>
            </a:r>
            <a:r>
              <a:rPr lang="en-GB" sz="1900" baseline="30000" dirty="0"/>
              <a:t>nd</a:t>
            </a:r>
            <a:r>
              <a:rPr lang="en-GB" sz="1900" dirty="0"/>
              <a:t> </a:t>
            </a:r>
            <a:r>
              <a:rPr lang="en-GB" sz="1900" dirty="0" err="1"/>
              <a:t>edn</a:t>
            </a:r>
            <a:r>
              <a:rPr lang="en-GB" sz="1900" dirty="0"/>
              <a:t>. California: Sage Publications, pp. 232-233.</a:t>
            </a:r>
            <a:endParaRPr lang="en-IE" sz="1900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AC3B1F-B939-9141-A592-746ACC40B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9736361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B59976-3C01-480A-84A8-C2258FFB42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92314" y="980728"/>
            <a:ext cx="8207375" cy="360362"/>
          </a:xfrm>
        </p:spPr>
        <p:txBody>
          <a:bodyPr/>
          <a:lstStyle/>
          <a:p>
            <a:r>
              <a:rPr lang="en-IE" sz="3000" dirty="0"/>
              <a:t>Any Questions: </a:t>
            </a:r>
          </a:p>
          <a:p>
            <a:endParaRPr lang="en-US" sz="30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9D3B51-6BDE-414C-ACAF-EF859310E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DCD35-29E9-4C0E-89BA-200FE1BD2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b="1" dirty="0"/>
              <a:t>Contact details</a:t>
            </a:r>
          </a:p>
          <a:p>
            <a:pPr marL="0" indent="0">
              <a:buNone/>
            </a:pPr>
            <a:r>
              <a:rPr lang="en-GB" dirty="0" err="1"/>
              <a:t>Róisín</a:t>
            </a:r>
            <a:r>
              <a:rPr lang="en-GB" dirty="0"/>
              <a:t> Brennan: roisin.brennan2@ucdconnect.ie</a:t>
            </a:r>
          </a:p>
          <a:p>
            <a:pPr marL="0" indent="0">
              <a:buNone/>
            </a:pPr>
            <a:r>
              <a:rPr lang="en-GB" dirty="0"/>
              <a:t>Dr Michaela Davis: michaela.davis</a:t>
            </a:r>
            <a:r>
              <a:rPr lang="en-GB" dirty="0">
                <a:hlinkClick r:id="rId2"/>
              </a:rPr>
              <a:t>@ucd.ie</a:t>
            </a:r>
            <a:r>
              <a:rPr lang="en-GB" dirty="0"/>
              <a:t>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A6E921-B205-4445-A476-5E4A403E8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211" y="394237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8002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0"/>
            <a:ext cx="8229600" cy="998984"/>
          </a:xfrm>
        </p:spPr>
        <p:txBody>
          <a:bodyPr>
            <a:normAutofit/>
          </a:bodyPr>
          <a:lstStyle/>
          <a:p>
            <a:r>
              <a:rPr lang="en-US" dirty="0"/>
              <a:t>Method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41" y="1607698"/>
            <a:ext cx="11412187" cy="4806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b="1" dirty="0"/>
              <a:t> </a:t>
            </a:r>
            <a:endParaRPr lang="en-IE" dirty="0"/>
          </a:p>
          <a:p>
            <a:r>
              <a:rPr lang="en-IE" dirty="0"/>
              <a:t>An anonymous survey was devised on SurveyMonkey</a:t>
            </a:r>
          </a:p>
          <a:p>
            <a:pPr lvl="1"/>
            <a:r>
              <a:rPr lang="en-IE" dirty="0"/>
              <a:t>Six sections</a:t>
            </a:r>
          </a:p>
          <a:p>
            <a:pPr lvl="1"/>
            <a:r>
              <a:rPr lang="en-IE" dirty="0"/>
              <a:t>Open and closed-ended questions</a:t>
            </a:r>
          </a:p>
          <a:p>
            <a:r>
              <a:rPr lang="en-IE" dirty="0"/>
              <a:t>A pilot study was issued to all radiographers in a chosen radiology department and two University Academics</a:t>
            </a:r>
          </a:p>
          <a:p>
            <a:r>
              <a:rPr lang="en-IE" dirty="0"/>
              <a:t>240 radiographers were selected for the main study using cluster sampling</a:t>
            </a:r>
          </a:p>
          <a:p>
            <a:r>
              <a:rPr lang="en-IE" dirty="0"/>
              <a:t>A participant information leaflet was sent to all invitees</a:t>
            </a:r>
          </a:p>
          <a:p>
            <a:pPr lvl="1"/>
            <a:r>
              <a:rPr lang="en-IE" dirty="0"/>
              <a:t>To provide further information	- To Comply with Ethical Principles, Ethical Approval  UTMREC-						SM-UG-20-12-Brennan-Davis.</a:t>
            </a:r>
          </a:p>
          <a:p>
            <a:pPr lvl="1"/>
            <a:endParaRPr lang="en-IE" dirty="0"/>
          </a:p>
          <a:p>
            <a:pPr lvl="1"/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B31BFE-93B6-814A-8FF4-CB45D9E89E03}"/>
              </a:ext>
            </a:extLst>
          </p:cNvPr>
          <p:cNvSpPr/>
          <p:nvPr/>
        </p:nvSpPr>
        <p:spPr>
          <a:xfrm>
            <a:off x="451262" y="5569526"/>
            <a:ext cx="8158347" cy="1200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2DB129-3EDB-6343-AB80-DFADF01162B5}"/>
              </a:ext>
            </a:extLst>
          </p:cNvPr>
          <p:cNvSpPr txBox="1"/>
          <p:nvPr/>
        </p:nvSpPr>
        <p:spPr>
          <a:xfrm>
            <a:off x="605641" y="5663953"/>
            <a:ext cx="3728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Schoonenboom</a:t>
            </a:r>
            <a:r>
              <a:rPr lang="en-GB" dirty="0"/>
              <a:t> and Johnson, 2017)</a:t>
            </a:r>
          </a:p>
          <a:p>
            <a:r>
              <a:rPr lang="en-GB" dirty="0"/>
              <a:t>(Thyer, 2009)</a:t>
            </a:r>
          </a:p>
          <a:p>
            <a:r>
              <a:rPr lang="en-GB" dirty="0"/>
              <a:t>(Cohen, Manion and Morrison, 2018)</a:t>
            </a:r>
            <a:r>
              <a:rPr lang="en-IE" dirty="0"/>
              <a:t> </a:t>
            </a:r>
          </a:p>
          <a:p>
            <a:r>
              <a:rPr lang="en-IE" dirty="0"/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96F7BB-2E8F-044F-8D50-1953075FC75E}"/>
              </a:ext>
            </a:extLst>
          </p:cNvPr>
          <p:cNvSpPr txBox="1"/>
          <p:nvPr/>
        </p:nvSpPr>
        <p:spPr>
          <a:xfrm>
            <a:off x="5460670" y="5616740"/>
            <a:ext cx="437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(Martinez-Mesa et al, 2016</a:t>
            </a:r>
            <a:r>
              <a:rPr lang="en-IE" dirty="0"/>
              <a:t>)</a:t>
            </a:r>
          </a:p>
          <a:p>
            <a:r>
              <a:rPr lang="en-IE" dirty="0"/>
              <a:t>(</a:t>
            </a:r>
            <a:r>
              <a:rPr lang="en-IE" dirty="0" err="1"/>
              <a:t>Corti</a:t>
            </a:r>
            <a:r>
              <a:rPr lang="en-IE" dirty="0"/>
              <a:t>, 2019)</a:t>
            </a:r>
          </a:p>
          <a:p>
            <a:endParaRPr lang="en-IE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9B27F-E08B-1F4D-9420-ADAF98F0E22E}"/>
              </a:ext>
            </a:extLst>
          </p:cNvPr>
          <p:cNvSpPr txBox="1"/>
          <p:nvPr/>
        </p:nvSpPr>
        <p:spPr>
          <a:xfrm>
            <a:off x="451261" y="6400524"/>
            <a:ext cx="549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Anabo</a:t>
            </a:r>
            <a:r>
              <a:rPr lang="en-GB" dirty="0"/>
              <a:t>, </a:t>
            </a:r>
            <a:r>
              <a:rPr lang="en-GB" dirty="0" err="1"/>
              <a:t>Elexpuru-Albizuri</a:t>
            </a:r>
            <a:r>
              <a:rPr lang="en-GB" dirty="0"/>
              <a:t> and </a:t>
            </a:r>
            <a:r>
              <a:rPr lang="en-GB" dirty="0" err="1"/>
              <a:t>Villardón-Gallago</a:t>
            </a:r>
            <a:r>
              <a:rPr lang="en-GB" dirty="0"/>
              <a:t>, 2018)</a:t>
            </a:r>
            <a:endParaRPr lang="en-IE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68E7B5C-FC96-3249-B5F2-1DE89BA1E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06608"/>
      </p:ext>
    </p:extLst>
  </p:cSld>
  <p:clrMapOvr>
    <a:masterClrMapping/>
  </p:clrMapOvr>
  <p:transition advTm="1166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2314" y="980728"/>
            <a:ext cx="8207375" cy="360362"/>
          </a:xfrm>
        </p:spPr>
        <p:txBody>
          <a:bodyPr/>
          <a:lstStyle/>
          <a:p>
            <a:r>
              <a:rPr lang="en-US" sz="3000" dirty="0"/>
              <a:t>Key Points</a:t>
            </a:r>
            <a:endParaRPr lang="en-IE" sz="3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0"/>
            <a:ext cx="8229600" cy="998984"/>
          </a:xfrm>
        </p:spPr>
        <p:txBody>
          <a:bodyPr>
            <a:normAutofit/>
          </a:bodyPr>
          <a:lstStyle/>
          <a:p>
            <a:r>
              <a:rPr lang="en-US" dirty="0"/>
              <a:t>Findings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363" y="2240650"/>
            <a:ext cx="11752613" cy="4817988"/>
          </a:xfrm>
        </p:spPr>
        <p:txBody>
          <a:bodyPr>
            <a:normAutofit/>
          </a:bodyPr>
          <a:lstStyle/>
          <a:p>
            <a:r>
              <a:rPr lang="en-IE" dirty="0"/>
              <a:t>Response rate: 40%</a:t>
            </a:r>
          </a:p>
          <a:p>
            <a:r>
              <a:rPr lang="en-IE" dirty="0"/>
              <a:t>The data was interpreted using statistical </a:t>
            </a:r>
          </a:p>
          <a:p>
            <a:pPr marL="0" indent="0">
              <a:buNone/>
            </a:pPr>
            <a:r>
              <a:rPr lang="en-IE" dirty="0"/>
              <a:t>     (quantitative) and thematic (qualitative) analysis.</a:t>
            </a:r>
          </a:p>
          <a:p>
            <a:r>
              <a:rPr lang="en-IE" dirty="0"/>
              <a:t>COVID-19 was one of the leading causes of reported burnout:</a:t>
            </a:r>
          </a:p>
          <a:p>
            <a:pPr lvl="1"/>
            <a:r>
              <a:rPr lang="en-IE" dirty="0"/>
              <a:t>Fear of contracting the virus and transmitting it to family/friends/housemates</a:t>
            </a:r>
          </a:p>
          <a:p>
            <a:pPr lvl="1"/>
            <a:r>
              <a:rPr lang="en-IE" dirty="0"/>
              <a:t>Psychological distress from imaging infected patients</a:t>
            </a:r>
          </a:p>
          <a:p>
            <a:pPr lvl="1"/>
            <a:r>
              <a:rPr lang="en-IE" dirty="0"/>
              <a:t>Colleagues who do not obey guidelines</a:t>
            </a:r>
          </a:p>
          <a:p>
            <a:pPr lvl="1"/>
            <a:r>
              <a:rPr lang="en-IE" dirty="0"/>
              <a:t>Working hours       	- On- call	</a:t>
            </a:r>
          </a:p>
          <a:p>
            <a:r>
              <a:rPr lang="en-IE" dirty="0"/>
              <a:t>Various coping mechanisms both in and outside of work were alluded to:</a:t>
            </a:r>
          </a:p>
          <a:p>
            <a:pPr lvl="1"/>
            <a:r>
              <a:rPr lang="en-IE" dirty="0"/>
              <a:t>Infection control	- Conflict resolution	- Requesting assistance	- Time off</a:t>
            </a:r>
          </a:p>
          <a:p>
            <a:pPr lvl="1"/>
            <a:r>
              <a:rPr lang="en-IE" dirty="0"/>
              <a:t>Talking to others	- Hobbies		- Relaxing		- Managerial changes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CDB63-9A14-2D4C-A5D6-7D4252AE96C8}"/>
              </a:ext>
            </a:extLst>
          </p:cNvPr>
          <p:cNvSpPr txBox="1"/>
          <p:nvPr/>
        </p:nvSpPr>
        <p:spPr>
          <a:xfrm>
            <a:off x="332509" y="6211669"/>
            <a:ext cx="284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Blann</a:t>
            </a:r>
            <a:r>
              <a:rPr lang="en-GB" dirty="0"/>
              <a:t>, 2015)</a:t>
            </a:r>
            <a:r>
              <a:rPr lang="en-IE" dirty="0"/>
              <a:t> 	</a:t>
            </a:r>
          </a:p>
          <a:p>
            <a:r>
              <a:rPr lang="en-GB" dirty="0"/>
              <a:t>(</a:t>
            </a:r>
            <a:r>
              <a:rPr lang="en-IE" dirty="0" err="1"/>
              <a:t>Hilal</a:t>
            </a:r>
            <a:r>
              <a:rPr lang="en-IE" dirty="0"/>
              <a:t> and </a:t>
            </a:r>
            <a:r>
              <a:rPr lang="en-IE" dirty="0" err="1"/>
              <a:t>Alabri</a:t>
            </a:r>
            <a:r>
              <a:rPr lang="en-IE" dirty="0"/>
              <a:t>, 2013)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629EFC-3E7D-9B43-B603-551DE7E2E17A}"/>
              </a:ext>
            </a:extLst>
          </p:cNvPr>
          <p:cNvSpPr/>
          <p:nvPr/>
        </p:nvSpPr>
        <p:spPr>
          <a:xfrm>
            <a:off x="332509" y="6211668"/>
            <a:ext cx="239881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D03A47-23FE-2E41-A3D5-6031A0E25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458" y="0"/>
            <a:ext cx="4927600" cy="287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B547A1-2286-D945-A31A-245F0EEA78D3}"/>
              </a:ext>
            </a:extLst>
          </p:cNvPr>
          <p:cNvSpPr txBox="1"/>
          <p:nvPr/>
        </p:nvSpPr>
        <p:spPr>
          <a:xfrm>
            <a:off x="7047880" y="2869609"/>
            <a:ext cx="50717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Figure 1. </a:t>
            </a:r>
            <a:r>
              <a:rPr lang="en-GB" sz="1200" b="1" dirty="0"/>
              <a:t>Levels of occupational burnout experienced by respondents</a:t>
            </a:r>
            <a:endParaRPr lang="en-IE" sz="1200" b="1" dirty="0"/>
          </a:p>
          <a:p>
            <a:endParaRPr lang="en-U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4EB3253-02CB-7F46-8EA1-DBA7A9857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81468"/>
      </p:ext>
    </p:extLst>
  </p:cSld>
  <p:clrMapOvr>
    <a:masterClrMapping/>
  </p:clrMapOvr>
  <p:transition advTm="1839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0"/>
            <a:ext cx="8229600" cy="998984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021" y="1772817"/>
            <a:ext cx="11329060" cy="4392487"/>
          </a:xfrm>
        </p:spPr>
        <p:txBody>
          <a:bodyPr>
            <a:normAutofit/>
          </a:bodyPr>
          <a:lstStyle/>
          <a:p>
            <a:r>
              <a:rPr lang="en-IE" dirty="0"/>
              <a:t>Radiographers in Ireland are experiencing high levels of occupational burnout:</a:t>
            </a:r>
          </a:p>
          <a:p>
            <a:pPr lvl="1"/>
            <a:r>
              <a:rPr lang="en-IE" dirty="0"/>
              <a:t>48% reported suffering from moderate to very high burnout</a:t>
            </a:r>
          </a:p>
          <a:p>
            <a:r>
              <a:rPr lang="en-IE" dirty="0"/>
              <a:t>No relationship between burnout and participant demographics was identified</a:t>
            </a:r>
          </a:p>
          <a:p>
            <a:r>
              <a:rPr lang="en-IE" dirty="0"/>
              <a:t>The findings of the research could aid further research into improving workplace factors contributing to burnout- both during and after the pandemic</a:t>
            </a:r>
          </a:p>
          <a:p>
            <a:r>
              <a:rPr lang="en-IE" dirty="0"/>
              <a:t>Statistically significant coping mechanisms included:</a:t>
            </a:r>
          </a:p>
          <a:p>
            <a:pPr lvl="1"/>
            <a:r>
              <a:rPr lang="en-IE" dirty="0"/>
              <a:t>Infection control		- Relaxing when it is quiet 		- Conversing with colleagues</a:t>
            </a:r>
          </a:p>
          <a:p>
            <a:pPr lvl="1"/>
            <a:r>
              <a:rPr lang="en-IE" dirty="0"/>
              <a:t>Acquiring enough sleep	- Planning time for friends and family</a:t>
            </a:r>
          </a:p>
          <a:p>
            <a:pPr lvl="1"/>
            <a:r>
              <a:rPr lang="en-IE" dirty="0"/>
              <a:t>Leaving work behind at the end of the day	 - Isolating to minimise COVID-19 transmission risk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6B99138-DE42-DD42-995B-A9E3F3420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25991"/>
      </p:ext>
    </p:extLst>
  </p:cSld>
  <p:clrMapOvr>
    <a:masterClrMapping/>
  </p:clrMapOvr>
  <p:transition advTm="936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0"/>
            <a:ext cx="8229600" cy="998984"/>
          </a:xfrm>
        </p:spPr>
        <p:txBody>
          <a:bodyPr>
            <a:normAutofit/>
          </a:bodyPr>
          <a:lstStyle/>
          <a:p>
            <a:r>
              <a:rPr lang="en-US" dirty="0"/>
              <a:t>Implications For Practice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649" y="1772817"/>
            <a:ext cx="11079678" cy="43924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Elevated occupational burnout among radiographers can result in:</a:t>
            </a:r>
          </a:p>
          <a:p>
            <a:r>
              <a:rPr lang="en-IE" dirty="0"/>
              <a:t>Reduced quality of care and risks of patient safety impairments:</a:t>
            </a:r>
          </a:p>
          <a:p>
            <a:pPr lvl="1"/>
            <a:r>
              <a:rPr lang="en-IE" dirty="0"/>
              <a:t>Studies have found that there are strong statistical relationships between these and high levels of occupational burnout </a:t>
            </a:r>
            <a:r>
              <a:rPr lang="en-IE" sz="1800" dirty="0"/>
              <a:t>(Salyers et al, 2016).</a:t>
            </a:r>
            <a:endParaRPr lang="en-IE" dirty="0"/>
          </a:p>
          <a:p>
            <a:r>
              <a:rPr lang="en-IE" dirty="0"/>
              <a:t>Deteriorated physical and mental health of radiographers </a:t>
            </a:r>
            <a:r>
              <a:rPr lang="en-IE" sz="1600" dirty="0"/>
              <a:t>(</a:t>
            </a:r>
            <a:r>
              <a:rPr lang="en-IE" sz="1600" dirty="0" err="1"/>
              <a:t>Salvagioni</a:t>
            </a:r>
            <a:r>
              <a:rPr lang="en-IE" sz="1600" dirty="0"/>
              <a:t> et al, 2017; Zhang et al, 2020).</a:t>
            </a:r>
            <a:endParaRPr lang="en-IE" dirty="0"/>
          </a:p>
          <a:p>
            <a:pPr marL="0" indent="0">
              <a:buNone/>
            </a:pPr>
            <a:r>
              <a:rPr lang="en-IE" dirty="0"/>
              <a:t>It is crucial that emphasis is placed on giving radiographers the help and support that they require as we exit from the pandemic.</a:t>
            </a:r>
          </a:p>
          <a:p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002AD7-B179-C24F-9CC9-796B46171E0E}"/>
              </a:ext>
            </a:extLst>
          </p:cNvPr>
          <p:cNvSpPr txBox="1"/>
          <p:nvPr/>
        </p:nvSpPr>
        <p:spPr>
          <a:xfrm>
            <a:off x="496009" y="6015807"/>
            <a:ext cx="313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Makary</a:t>
            </a:r>
            <a:r>
              <a:rPr lang="en-GB" dirty="0"/>
              <a:t> and Daniel, 2016)</a:t>
            </a:r>
            <a:r>
              <a:rPr lang="en-IE" dirty="0"/>
              <a:t> </a:t>
            </a:r>
          </a:p>
          <a:p>
            <a:r>
              <a:rPr lang="en-GB" dirty="0"/>
              <a:t>(Matsuo et al, 2020) 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97B446-2DE7-8245-9950-33322E9D5915}"/>
              </a:ext>
            </a:extLst>
          </p:cNvPr>
          <p:cNvSpPr/>
          <p:nvPr/>
        </p:nvSpPr>
        <p:spPr>
          <a:xfrm>
            <a:off x="522514" y="5973288"/>
            <a:ext cx="2624447" cy="724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97A4F05-BCA9-6842-B482-47DFC1C82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21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700809"/>
            <a:ext cx="5838701" cy="5157191"/>
          </a:xfrm>
        </p:spPr>
        <p:txBody>
          <a:bodyPr>
            <a:normAutofit/>
          </a:bodyPr>
          <a:lstStyle/>
          <a:p>
            <a:r>
              <a:rPr lang="en-IE" dirty="0"/>
              <a:t>The management mechanisms identified could be of benefit in the future to radiographers and other researchers alike</a:t>
            </a:r>
          </a:p>
          <a:p>
            <a:r>
              <a:rPr lang="en-IE" dirty="0"/>
              <a:t>Obeying guidelines and practising infection control was widely reported, similar to other research </a:t>
            </a:r>
            <a:r>
              <a:rPr lang="en-IE" sz="1600" dirty="0"/>
              <a:t>(Foley, O’Loughlin and </a:t>
            </a:r>
            <a:r>
              <a:rPr lang="en-IE" sz="1600" dirty="0" err="1"/>
              <a:t>Creedon</a:t>
            </a:r>
            <a:r>
              <a:rPr lang="en-IE" sz="1600" dirty="0"/>
              <a:t>, 2020).</a:t>
            </a:r>
            <a:endParaRPr lang="en-IE" sz="2000" dirty="0"/>
          </a:p>
          <a:p>
            <a:r>
              <a:rPr lang="en-IE" dirty="0"/>
              <a:t>The findings share multiple similarities with a 5-point burnout coping strategy devised by De </a:t>
            </a:r>
            <a:r>
              <a:rPr lang="en-IE" dirty="0" err="1"/>
              <a:t>Hert</a:t>
            </a:r>
            <a:r>
              <a:rPr lang="en-IE" dirty="0"/>
              <a:t> (2020) as depicted in Figure 1.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CFE2490-2683-2E47-B112-8F6990732F2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48300" y="1700810"/>
            <a:ext cx="5871038" cy="4090390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62D45AA-1748-4F2B-8E89-A2D307154F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1067147"/>
            <a:ext cx="5278967" cy="503238"/>
          </a:xfrm>
        </p:spPr>
        <p:txBody>
          <a:bodyPr/>
          <a:lstStyle/>
          <a:p>
            <a:r>
              <a:rPr lang="en-US" dirty="0"/>
              <a:t>What  Can Radiographers  Change?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464AEF4-2C93-46AA-BC90-8D24BDC40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7051" y="260574"/>
            <a:ext cx="10945283" cy="792162"/>
          </a:xfrm>
        </p:spPr>
        <p:txBody>
          <a:bodyPr/>
          <a:lstStyle/>
          <a:p>
            <a:r>
              <a:rPr lang="en-US" dirty="0"/>
              <a:t>Implications For Practice 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CE66DC5-65ED-4767-801F-E166A4F487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8022" y="878411"/>
            <a:ext cx="5278967" cy="691627"/>
          </a:xfrm>
        </p:spPr>
        <p:txBody>
          <a:bodyPr/>
          <a:lstStyle/>
          <a:p>
            <a:r>
              <a:rPr lang="en-GB" b="1" dirty="0"/>
              <a:t>Figure 1. Five-point occupational burnout coping strategy (De </a:t>
            </a:r>
            <a:r>
              <a:rPr lang="en-GB" b="1" dirty="0" err="1"/>
              <a:t>Hert</a:t>
            </a:r>
            <a:r>
              <a:rPr lang="en-GB" b="1" dirty="0"/>
              <a:t>, 2020)</a:t>
            </a:r>
            <a:endParaRPr lang="en-IE" dirty="0"/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465E62F-74CB-CC46-BFCE-0F4CB485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10948"/>
      </p:ext>
    </p:extLst>
  </p:cSld>
  <p:clrMapOvr>
    <a:masterClrMapping/>
  </p:clrMapOvr>
  <p:transition advTm="721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C1195E-260F-274D-9D8E-D823383CF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72817"/>
            <a:ext cx="10972800" cy="1386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Techniques that could be implemented by radiographers into their daily lives based on the results of the study include: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E3EB3-2104-F148-9EFA-61EF4530F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Can Radiographers Change?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1292FA-D774-D047-A274-701B6E7F7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42AFA7-0069-4D48-9196-FCA8EC6124CB}"/>
              </a:ext>
            </a:extLst>
          </p:cNvPr>
          <p:cNvSpPr txBox="1"/>
          <p:nvPr/>
        </p:nvSpPr>
        <p:spPr>
          <a:xfrm>
            <a:off x="712519" y="3158837"/>
            <a:ext cx="4773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Resolving conflict peacefully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Talking to family and friends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Ensuring a work-life 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Exercising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Relaxing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72342-ABB0-DC4F-85B6-CE32DF4CB73F}"/>
              </a:ext>
            </a:extLst>
          </p:cNvPr>
          <p:cNvSpPr txBox="1"/>
          <p:nvPr/>
        </p:nvSpPr>
        <p:spPr>
          <a:xfrm>
            <a:off x="6282047" y="3158837"/>
            <a:ext cx="49520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Acquiring enough sleep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Taking time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Practicing mindfulness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Availing of a support system (counselling, support groups, etc.)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2CC6A-0090-0649-95EC-465B04C2C2E1}"/>
              </a:ext>
            </a:extLst>
          </p:cNvPr>
          <p:cNvSpPr txBox="1"/>
          <p:nvPr/>
        </p:nvSpPr>
        <p:spPr>
          <a:xfrm>
            <a:off x="451263" y="5569527"/>
            <a:ext cx="293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(De </a:t>
            </a:r>
            <a:r>
              <a:rPr lang="en-US" dirty="0" err="1"/>
              <a:t>Hert</a:t>
            </a:r>
            <a:r>
              <a:rPr lang="en-US" dirty="0"/>
              <a:t>, 2020)</a:t>
            </a:r>
          </a:p>
          <a:p>
            <a:r>
              <a:rPr lang="en-US" dirty="0"/>
              <a:t>(Montgomery et al, 2019)</a:t>
            </a:r>
          </a:p>
          <a:p>
            <a:r>
              <a:rPr lang="en-US" dirty="0"/>
              <a:t>(Cheng et al, 2020)</a:t>
            </a:r>
          </a:p>
          <a:p>
            <a:r>
              <a:rPr lang="en-US" dirty="0"/>
              <a:t>(McFadden, 2015)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AB8F9-28A4-BD4E-96D7-4BF3B13F72AD}"/>
              </a:ext>
            </a:extLst>
          </p:cNvPr>
          <p:cNvSpPr txBox="1"/>
          <p:nvPr/>
        </p:nvSpPr>
        <p:spPr>
          <a:xfrm>
            <a:off x="3336968" y="5573841"/>
            <a:ext cx="4607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Firoozabadi</a:t>
            </a:r>
            <a:r>
              <a:rPr lang="en-US" dirty="0"/>
              <a:t>,</a:t>
            </a:r>
            <a:r>
              <a:rPr lang="en-GB" dirty="0"/>
              <a:t> </a:t>
            </a:r>
            <a:r>
              <a:rPr lang="en-GB" dirty="0" err="1"/>
              <a:t>Uitdewilligen</a:t>
            </a:r>
            <a:r>
              <a:rPr lang="en-GB" dirty="0"/>
              <a:t> and </a:t>
            </a:r>
            <a:r>
              <a:rPr lang="en-GB" dirty="0" err="1"/>
              <a:t>Zijlstra</a:t>
            </a:r>
            <a:r>
              <a:rPr lang="en-GB" dirty="0"/>
              <a:t>, 2018)</a:t>
            </a:r>
          </a:p>
          <a:p>
            <a:r>
              <a:rPr lang="en-GB" dirty="0"/>
              <a:t>(Kay et al, 2008)</a:t>
            </a:r>
          </a:p>
          <a:p>
            <a:r>
              <a:rPr lang="en-GB" dirty="0"/>
              <a:t>(Conti et al, 2020)</a:t>
            </a:r>
          </a:p>
          <a:p>
            <a:r>
              <a:rPr lang="en-GB" dirty="0"/>
              <a:t>(O’Connor et al, 2020)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EBEF15-AD57-DF4B-9125-25301F2A00BC}"/>
              </a:ext>
            </a:extLst>
          </p:cNvPr>
          <p:cNvSpPr/>
          <p:nvPr/>
        </p:nvSpPr>
        <p:spPr>
          <a:xfrm>
            <a:off x="451263" y="5565212"/>
            <a:ext cx="7338950" cy="1204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C2DDF1BF-9DF4-5942-AFEA-F6F9C9D7C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68212"/>
      </p:ext>
    </p:extLst>
  </p:cSld>
  <p:clrMapOvr>
    <a:masterClrMapping/>
  </p:clrMapOvr>
  <p:transition advTm="1192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0"/>
            <a:ext cx="8229600" cy="998984"/>
          </a:xfrm>
        </p:spPr>
        <p:txBody>
          <a:bodyPr>
            <a:normAutofit/>
          </a:bodyPr>
          <a:lstStyle/>
          <a:p>
            <a:r>
              <a:rPr lang="en-US" dirty="0"/>
              <a:t>References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277" y="1772817"/>
            <a:ext cx="10984675" cy="4392487"/>
          </a:xfrm>
        </p:spPr>
        <p:txBody>
          <a:bodyPr>
            <a:normAutofit/>
          </a:bodyPr>
          <a:lstStyle/>
          <a:p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5C48E5-6346-5946-8B74-9F0A1B1584A6}"/>
              </a:ext>
            </a:extLst>
          </p:cNvPr>
          <p:cNvSpPr txBox="1"/>
          <p:nvPr/>
        </p:nvSpPr>
        <p:spPr>
          <a:xfrm>
            <a:off x="819397" y="1772817"/>
            <a:ext cx="11186555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900" dirty="0" err="1">
                <a:solidFill>
                  <a:schemeClr val="tx2"/>
                </a:solidFill>
              </a:rPr>
              <a:t>Anabo</a:t>
            </a:r>
            <a:r>
              <a:rPr lang="en-IE" sz="1900" dirty="0">
                <a:solidFill>
                  <a:schemeClr val="tx2"/>
                </a:solidFill>
              </a:rPr>
              <a:t>, I.F, </a:t>
            </a:r>
            <a:r>
              <a:rPr lang="en-IE" sz="1900" dirty="0" err="1">
                <a:solidFill>
                  <a:schemeClr val="tx2"/>
                </a:solidFill>
              </a:rPr>
              <a:t>Elexpuru-Albizuri</a:t>
            </a:r>
            <a:r>
              <a:rPr lang="en-IE" sz="1900" dirty="0">
                <a:solidFill>
                  <a:schemeClr val="tx2"/>
                </a:solidFill>
              </a:rPr>
              <a:t>, I, and </a:t>
            </a:r>
            <a:r>
              <a:rPr lang="en-IE" sz="1900" dirty="0" err="1">
                <a:solidFill>
                  <a:schemeClr val="tx2"/>
                </a:solidFill>
              </a:rPr>
              <a:t>Villardón</a:t>
            </a:r>
            <a:r>
              <a:rPr lang="en-IE" sz="1900" dirty="0">
                <a:solidFill>
                  <a:schemeClr val="tx2"/>
                </a:solidFill>
              </a:rPr>
              <a:t>-Gallego, L. (2019) ‘Revisiting the Belmont Report’s ethical principles in internet-mediated research: perspectives from disciplinary associations in the social sciences’, </a:t>
            </a:r>
            <a:r>
              <a:rPr lang="en-IE" sz="1900" i="1" dirty="0">
                <a:solidFill>
                  <a:schemeClr val="tx2"/>
                </a:solidFill>
              </a:rPr>
              <a:t>Ethics and Information Technology</a:t>
            </a:r>
            <a:r>
              <a:rPr lang="en-IE" sz="1900" dirty="0">
                <a:solidFill>
                  <a:schemeClr val="tx2"/>
                </a:solidFill>
              </a:rPr>
              <a:t>, 21(2), pp.141-147.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900" dirty="0" err="1">
                <a:solidFill>
                  <a:schemeClr val="tx2"/>
                </a:solidFill>
              </a:rPr>
              <a:t>Blann</a:t>
            </a:r>
            <a:r>
              <a:rPr lang="en-GB" sz="1900" dirty="0">
                <a:solidFill>
                  <a:schemeClr val="tx2"/>
                </a:solidFill>
              </a:rPr>
              <a:t>, A. (2015) </a:t>
            </a:r>
            <a:r>
              <a:rPr lang="en-GB" sz="1900" i="1" dirty="0">
                <a:solidFill>
                  <a:schemeClr val="tx2"/>
                </a:solidFill>
              </a:rPr>
              <a:t>Data Handling And Analysis</a:t>
            </a:r>
            <a:r>
              <a:rPr lang="en-GB" sz="1900" dirty="0">
                <a:solidFill>
                  <a:schemeClr val="tx2"/>
                </a:solidFill>
              </a:rPr>
              <a:t>. 1</a:t>
            </a:r>
            <a:r>
              <a:rPr lang="en-GB" sz="1900" baseline="30000" dirty="0">
                <a:solidFill>
                  <a:schemeClr val="tx2"/>
                </a:solidFill>
              </a:rPr>
              <a:t>st</a:t>
            </a:r>
            <a:r>
              <a:rPr lang="en-GB" sz="1900" dirty="0">
                <a:solidFill>
                  <a:schemeClr val="tx2"/>
                </a:solidFill>
              </a:rPr>
              <a:t> </a:t>
            </a:r>
            <a:r>
              <a:rPr lang="en-GB" sz="1900" dirty="0" err="1">
                <a:solidFill>
                  <a:schemeClr val="tx2"/>
                </a:solidFill>
              </a:rPr>
              <a:t>edn</a:t>
            </a:r>
            <a:r>
              <a:rPr lang="en-GB" sz="1900" dirty="0">
                <a:solidFill>
                  <a:schemeClr val="tx2"/>
                </a:solidFill>
              </a:rPr>
              <a:t>. Oxford: Oxford University Press, p.112. </a:t>
            </a:r>
            <a:endParaRPr lang="en-IE" sz="1900" dirty="0">
              <a:solidFill>
                <a:schemeClr val="tx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900" dirty="0" err="1">
                <a:solidFill>
                  <a:schemeClr val="tx2"/>
                </a:solidFill>
              </a:rPr>
              <a:t>Chor</a:t>
            </a:r>
            <a:r>
              <a:rPr lang="en-IE" sz="1900" dirty="0">
                <a:solidFill>
                  <a:schemeClr val="tx2"/>
                </a:solidFill>
              </a:rPr>
              <a:t>, W.P.D. Ng, W.M. Cheng, L. Situ, W. Chong, J.W. Ng, L.Y.A. </a:t>
            </a:r>
            <a:r>
              <a:rPr lang="en-IE" sz="1900" dirty="0" err="1">
                <a:solidFill>
                  <a:schemeClr val="tx2"/>
                </a:solidFill>
              </a:rPr>
              <a:t>Mok</a:t>
            </a:r>
            <a:r>
              <a:rPr lang="en-IE" sz="1900" dirty="0">
                <a:solidFill>
                  <a:schemeClr val="tx2"/>
                </a:solidFill>
              </a:rPr>
              <a:t>, P.L. </a:t>
            </a:r>
            <a:r>
              <a:rPr lang="en-IE" sz="1900" dirty="0" err="1">
                <a:solidFill>
                  <a:schemeClr val="tx2"/>
                </a:solidFill>
              </a:rPr>
              <a:t>Yau</a:t>
            </a:r>
            <a:r>
              <a:rPr lang="en-IE" sz="1900" dirty="0">
                <a:solidFill>
                  <a:schemeClr val="tx2"/>
                </a:solidFill>
              </a:rPr>
              <a:t>, Y.W. and Lin, Z. (2020) ‘Burnout amongst emergency healthcare workers during the COVID-19 pandemic: A multi-</a:t>
            </a:r>
            <a:r>
              <a:rPr lang="en-IE" sz="1900" dirty="0" err="1">
                <a:solidFill>
                  <a:schemeClr val="tx2"/>
                </a:solidFill>
              </a:rPr>
              <a:t>center</a:t>
            </a:r>
            <a:r>
              <a:rPr lang="en-IE" sz="1900" dirty="0">
                <a:solidFill>
                  <a:schemeClr val="tx2"/>
                </a:solidFill>
              </a:rPr>
              <a:t> study’, </a:t>
            </a:r>
            <a:r>
              <a:rPr lang="en-IE" sz="1900" i="1" dirty="0">
                <a:solidFill>
                  <a:schemeClr val="tx2"/>
                </a:solidFill>
              </a:rPr>
              <a:t>The American Journal of Emergency Medicine</a:t>
            </a:r>
            <a:r>
              <a:rPr lang="en-IE" sz="1900" dirty="0">
                <a:solidFill>
                  <a:schemeClr val="tx2"/>
                </a:solidFill>
              </a:rPr>
              <a:t>, pp.1-3. Available at: </a:t>
            </a:r>
            <a:r>
              <a:rPr lang="en-GB" sz="1900" u="sng" dirty="0">
                <a:hlinkClick r:id="rId4"/>
              </a:rPr>
              <a:t>https://www.ajemjournal.com/article/S0735-6757(20)30936-0/fulltext#articleInformation</a:t>
            </a:r>
            <a:r>
              <a:rPr lang="en-IE" sz="1900" dirty="0"/>
              <a:t> </a:t>
            </a:r>
            <a:r>
              <a:rPr lang="en-IE" sz="1900" dirty="0">
                <a:solidFill>
                  <a:schemeClr val="tx2"/>
                </a:solidFill>
              </a:rPr>
              <a:t>(Accessed on 11</a:t>
            </a:r>
            <a:r>
              <a:rPr lang="en-IE" sz="1900" baseline="30000" dirty="0">
                <a:solidFill>
                  <a:schemeClr val="tx2"/>
                </a:solidFill>
              </a:rPr>
              <a:t>th</a:t>
            </a:r>
            <a:r>
              <a:rPr lang="en-IE" sz="1900" dirty="0">
                <a:solidFill>
                  <a:schemeClr val="tx2"/>
                </a:solidFill>
              </a:rPr>
              <a:t> February 2021).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2"/>
                </a:solidFill>
              </a:rPr>
              <a:t>Cohen, L. Manion, L. and Morrison, K. (2018)</a:t>
            </a:r>
            <a:r>
              <a:rPr lang="en-GB" sz="1900" i="1" dirty="0">
                <a:solidFill>
                  <a:schemeClr val="tx2"/>
                </a:solidFill>
              </a:rPr>
              <a:t> Research methods in education, </a:t>
            </a:r>
            <a:r>
              <a:rPr lang="en-GB" sz="1900" dirty="0">
                <a:solidFill>
                  <a:schemeClr val="tx2"/>
                </a:solidFill>
              </a:rPr>
              <a:t>8</a:t>
            </a:r>
            <a:r>
              <a:rPr lang="en-GB" sz="1900" baseline="30000" dirty="0">
                <a:solidFill>
                  <a:schemeClr val="tx2"/>
                </a:solidFill>
              </a:rPr>
              <a:t>th</a:t>
            </a:r>
            <a:r>
              <a:rPr lang="en-GB" sz="1900" dirty="0">
                <a:solidFill>
                  <a:schemeClr val="tx2"/>
                </a:solidFill>
              </a:rPr>
              <a:t> </a:t>
            </a:r>
            <a:r>
              <a:rPr lang="en-GB" sz="1900" dirty="0" err="1">
                <a:solidFill>
                  <a:schemeClr val="tx2"/>
                </a:solidFill>
              </a:rPr>
              <a:t>edn</a:t>
            </a:r>
            <a:r>
              <a:rPr lang="en-GB" sz="1900" dirty="0">
                <a:solidFill>
                  <a:schemeClr val="tx2"/>
                </a:solidFill>
              </a:rPr>
              <a:t>. New York: Routledge, pp. 212, 246, 275-280. Available at: </a:t>
            </a:r>
            <a:r>
              <a:rPr lang="en-GB" sz="1900" u="sng" dirty="0">
                <a:hlinkClick r:id="rId5"/>
              </a:rPr>
              <a:t>https://ebookcentral.proquest.com/lib/ucd/reader.action?docID=5103697</a:t>
            </a:r>
            <a:r>
              <a:rPr lang="en-GB" sz="1900" dirty="0"/>
              <a:t> </a:t>
            </a:r>
            <a:r>
              <a:rPr lang="en-GB" sz="1900" dirty="0">
                <a:solidFill>
                  <a:schemeClr val="tx2"/>
                </a:solidFill>
              </a:rPr>
              <a:t>(Accessed on 27 November 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chemeClr val="tx2"/>
                </a:solidFill>
              </a:rPr>
              <a:t>Conti, C. </a:t>
            </a:r>
            <a:r>
              <a:rPr lang="en-IE" sz="2000" dirty="0" err="1">
                <a:solidFill>
                  <a:schemeClr val="tx2"/>
                </a:solidFill>
              </a:rPr>
              <a:t>Fontanesi</a:t>
            </a:r>
            <a:r>
              <a:rPr lang="en-IE" sz="2000" dirty="0">
                <a:solidFill>
                  <a:schemeClr val="tx2"/>
                </a:solidFill>
              </a:rPr>
              <a:t>, L. </a:t>
            </a:r>
            <a:r>
              <a:rPr lang="en-IE" sz="2000" dirty="0" err="1">
                <a:solidFill>
                  <a:schemeClr val="tx2"/>
                </a:solidFill>
              </a:rPr>
              <a:t>Lanzara</a:t>
            </a:r>
            <a:r>
              <a:rPr lang="en-IE" sz="2000" dirty="0">
                <a:solidFill>
                  <a:schemeClr val="tx2"/>
                </a:solidFill>
              </a:rPr>
              <a:t>, R. Rosa, I. and </a:t>
            </a:r>
            <a:r>
              <a:rPr lang="en-IE" sz="2000" dirty="0" err="1">
                <a:solidFill>
                  <a:schemeClr val="tx2"/>
                </a:solidFill>
              </a:rPr>
              <a:t>Porcelli</a:t>
            </a:r>
            <a:r>
              <a:rPr lang="en-IE" sz="2000" dirty="0">
                <a:solidFill>
                  <a:schemeClr val="tx2"/>
                </a:solidFill>
              </a:rPr>
              <a:t>, P. (2020) ‘Fragile heroes. The psychological impact of the COVID-19 pandemic on health-care workers in Italy’, </a:t>
            </a:r>
            <a:r>
              <a:rPr lang="en-IE" sz="2000" i="1" dirty="0" err="1">
                <a:solidFill>
                  <a:schemeClr val="tx2"/>
                </a:solidFill>
              </a:rPr>
              <a:t>PloS</a:t>
            </a:r>
            <a:r>
              <a:rPr lang="en-IE" sz="2000" i="1" dirty="0">
                <a:solidFill>
                  <a:schemeClr val="tx2"/>
                </a:solidFill>
              </a:rPr>
              <a:t> one</a:t>
            </a:r>
            <a:r>
              <a:rPr lang="en-IE" sz="2000" dirty="0">
                <a:solidFill>
                  <a:schemeClr val="tx2"/>
                </a:solidFill>
              </a:rPr>
              <a:t>, 15(11), pp.e0242538.</a:t>
            </a:r>
            <a:endParaRPr lang="en-IE" sz="1900" dirty="0">
              <a:solidFill>
                <a:schemeClr val="tx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900" dirty="0" err="1">
                <a:solidFill>
                  <a:schemeClr val="tx2"/>
                </a:solidFill>
              </a:rPr>
              <a:t>Corti</a:t>
            </a:r>
            <a:r>
              <a:rPr lang="en-IE" sz="1900" dirty="0">
                <a:solidFill>
                  <a:schemeClr val="tx2"/>
                </a:solidFill>
              </a:rPr>
              <a:t>, L. Van den </a:t>
            </a:r>
            <a:r>
              <a:rPr lang="en-IE" sz="1900" dirty="0" err="1">
                <a:solidFill>
                  <a:schemeClr val="tx2"/>
                </a:solidFill>
              </a:rPr>
              <a:t>Eynden</a:t>
            </a:r>
            <a:r>
              <a:rPr lang="en-IE" sz="1900" dirty="0">
                <a:solidFill>
                  <a:schemeClr val="tx2"/>
                </a:solidFill>
              </a:rPr>
              <a:t>, V. Bishop, L. and </a:t>
            </a:r>
            <a:r>
              <a:rPr lang="en-IE" sz="1900" dirty="0" err="1">
                <a:solidFill>
                  <a:schemeClr val="tx2"/>
                </a:solidFill>
              </a:rPr>
              <a:t>Woollard</a:t>
            </a:r>
            <a:r>
              <a:rPr lang="en-IE" sz="1900" dirty="0">
                <a:solidFill>
                  <a:schemeClr val="tx2"/>
                </a:solidFill>
              </a:rPr>
              <a:t>, M. (2019) </a:t>
            </a:r>
            <a:r>
              <a:rPr lang="en-IE" sz="1900" i="1" dirty="0">
                <a:solidFill>
                  <a:schemeClr val="tx2"/>
                </a:solidFill>
              </a:rPr>
              <a:t>Managing and sharing research data: a guide to good practice</a:t>
            </a:r>
            <a:r>
              <a:rPr lang="en-IE" sz="1900" dirty="0">
                <a:solidFill>
                  <a:schemeClr val="tx2"/>
                </a:solidFill>
              </a:rPr>
              <a:t>. 2</a:t>
            </a:r>
            <a:r>
              <a:rPr lang="en-IE" sz="1900" baseline="30000" dirty="0">
                <a:solidFill>
                  <a:schemeClr val="tx2"/>
                </a:solidFill>
              </a:rPr>
              <a:t>nd</a:t>
            </a:r>
            <a:r>
              <a:rPr lang="en-IE" sz="1900" dirty="0">
                <a:solidFill>
                  <a:schemeClr val="tx2"/>
                </a:solidFill>
              </a:rPr>
              <a:t> </a:t>
            </a:r>
            <a:r>
              <a:rPr lang="en-IE" sz="1900" dirty="0" err="1">
                <a:solidFill>
                  <a:schemeClr val="tx2"/>
                </a:solidFill>
              </a:rPr>
              <a:t>edn</a:t>
            </a:r>
            <a:r>
              <a:rPr lang="en-IE" sz="1900" dirty="0">
                <a:solidFill>
                  <a:schemeClr val="tx2"/>
                </a:solidFill>
              </a:rPr>
              <a:t>. London: SAGE Publications Limited, pp.179.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chemeClr val="tx2"/>
              </a:solidFill>
            </a:endParaRPr>
          </a:p>
          <a:p>
            <a:endParaRPr lang="en-IE" dirty="0">
              <a:solidFill>
                <a:schemeClr val="tx2"/>
              </a:solidFill>
            </a:endParaRPr>
          </a:p>
          <a:p>
            <a:endParaRPr lang="en-IE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9D5B3D1-EB61-334F-A5B3-A6AA0EDEB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01411"/>
      </p:ext>
    </p:extLst>
  </p:cSld>
  <p:clrMapOvr>
    <a:masterClrMapping/>
  </p:clrMapOvr>
  <p:transition advTm="209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D1C342-F1EB-924E-897B-ABC4BBE25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72817"/>
            <a:ext cx="10972800" cy="4604232"/>
          </a:xfrm>
        </p:spPr>
        <p:txBody>
          <a:bodyPr>
            <a:normAutofit fontScale="77500" lnSpcReduction="20000"/>
          </a:bodyPr>
          <a:lstStyle/>
          <a:p>
            <a:r>
              <a:rPr lang="en-IE" dirty="0">
                <a:solidFill>
                  <a:schemeClr val="tx2"/>
                </a:solidFill>
              </a:rPr>
              <a:t>De </a:t>
            </a:r>
            <a:r>
              <a:rPr lang="en-IE" dirty="0" err="1">
                <a:solidFill>
                  <a:schemeClr val="tx2"/>
                </a:solidFill>
              </a:rPr>
              <a:t>Hert</a:t>
            </a:r>
            <a:r>
              <a:rPr lang="en-IE" dirty="0">
                <a:solidFill>
                  <a:schemeClr val="tx2"/>
                </a:solidFill>
              </a:rPr>
              <a:t>, S. (2020) ‘Burnout in Healthcare Workers: Prevalence, Impact and Preventative Strategies’,  </a:t>
            </a:r>
            <a:r>
              <a:rPr lang="en-IE" i="1" dirty="0">
                <a:solidFill>
                  <a:schemeClr val="tx2"/>
                </a:solidFill>
              </a:rPr>
              <a:t>Local and Regional </a:t>
            </a:r>
            <a:r>
              <a:rPr lang="en-IE" i="1" dirty="0" err="1">
                <a:solidFill>
                  <a:schemeClr val="tx2"/>
                </a:solidFill>
              </a:rPr>
              <a:t>Anesthesia</a:t>
            </a:r>
            <a:r>
              <a:rPr lang="en-IE" dirty="0">
                <a:solidFill>
                  <a:schemeClr val="tx2"/>
                </a:solidFill>
              </a:rPr>
              <a:t>, 13, pp.171.</a:t>
            </a:r>
            <a:endParaRPr lang="en-IE" dirty="0"/>
          </a:p>
          <a:p>
            <a:pPr lvl="0"/>
            <a:r>
              <a:rPr lang="en-IE" dirty="0" err="1"/>
              <a:t>Firoozabadi</a:t>
            </a:r>
            <a:r>
              <a:rPr lang="en-IE" dirty="0"/>
              <a:t>, A. </a:t>
            </a:r>
            <a:r>
              <a:rPr lang="en-IE" dirty="0" err="1"/>
              <a:t>Uitdewilligen</a:t>
            </a:r>
            <a:r>
              <a:rPr lang="en-IE" dirty="0"/>
              <a:t>, S. and </a:t>
            </a:r>
            <a:r>
              <a:rPr lang="en-IE" dirty="0" err="1"/>
              <a:t>Zijlstra</a:t>
            </a:r>
            <a:r>
              <a:rPr lang="en-IE" dirty="0"/>
              <a:t>, F.R. (2018) ‘Should you switch off or stay engaged? The consequences of thinking about work on the trajectory of psychological well-being over time’, </a:t>
            </a:r>
            <a:r>
              <a:rPr lang="en-IE" i="1" dirty="0"/>
              <a:t>Journal of Occupational Health Psychology</a:t>
            </a:r>
            <a:r>
              <a:rPr lang="en-IE" dirty="0"/>
              <a:t>, 23(2), p.278.</a:t>
            </a:r>
          </a:p>
          <a:p>
            <a:pPr lvl="0"/>
            <a:r>
              <a:rPr lang="en-IE" dirty="0"/>
              <a:t>Foley, S.J. O’Loughlin, A. and </a:t>
            </a:r>
            <a:r>
              <a:rPr lang="en-IE" dirty="0" err="1"/>
              <a:t>Creedon</a:t>
            </a:r>
            <a:r>
              <a:rPr lang="en-IE" dirty="0"/>
              <a:t>, J. (2020) ‘Early experiences of radiographers in Ireland during the COVID-19 crisis’, </a:t>
            </a:r>
            <a:r>
              <a:rPr lang="en-IE" i="1" dirty="0"/>
              <a:t>Insights into Imaging</a:t>
            </a:r>
            <a:r>
              <a:rPr lang="en-IE" dirty="0"/>
              <a:t>, 11(1), pp.1-8.</a:t>
            </a:r>
          </a:p>
          <a:p>
            <a:pPr lvl="0"/>
            <a:r>
              <a:rPr lang="en-IE" dirty="0" err="1"/>
              <a:t>Hilal</a:t>
            </a:r>
            <a:r>
              <a:rPr lang="en-IE" dirty="0"/>
              <a:t>, A.H. and </a:t>
            </a:r>
            <a:r>
              <a:rPr lang="en-IE" dirty="0" err="1"/>
              <a:t>Alabri</a:t>
            </a:r>
            <a:r>
              <a:rPr lang="en-IE" dirty="0"/>
              <a:t>, S.S. (2013) ‘Using NVivo for data analysis in qualitative research’, </a:t>
            </a:r>
            <a:r>
              <a:rPr lang="en-IE" i="1" dirty="0"/>
              <a:t>International interdisciplinary journal of education</a:t>
            </a:r>
            <a:r>
              <a:rPr lang="en-IE" dirty="0"/>
              <a:t>, 2(2), pp.181-186.</a:t>
            </a:r>
          </a:p>
          <a:p>
            <a:pPr lvl="0"/>
            <a:r>
              <a:rPr lang="en-IE" dirty="0" err="1"/>
              <a:t>Makary</a:t>
            </a:r>
            <a:r>
              <a:rPr lang="en-IE" dirty="0"/>
              <a:t>, M.A. and Daniel, M. (2016) ‘Medical error—the third leading cause of death in the US’, </a:t>
            </a:r>
            <a:r>
              <a:rPr lang="en-IE" i="1" dirty="0" err="1"/>
              <a:t>Bmj</a:t>
            </a:r>
            <a:r>
              <a:rPr lang="en-IE" dirty="0"/>
              <a:t>, 353, pp.1-5.</a:t>
            </a:r>
          </a:p>
          <a:p>
            <a:pPr lvl="0"/>
            <a:r>
              <a:rPr lang="en-IE" dirty="0"/>
              <a:t>Martínez-Mesa, J. González-Chica, D.A. </a:t>
            </a:r>
            <a:r>
              <a:rPr lang="en-IE" dirty="0" err="1"/>
              <a:t>Duquia</a:t>
            </a:r>
            <a:r>
              <a:rPr lang="en-IE" dirty="0"/>
              <a:t>, R.P. </a:t>
            </a:r>
            <a:r>
              <a:rPr lang="en-IE" dirty="0" err="1"/>
              <a:t>Bonamigo</a:t>
            </a:r>
            <a:r>
              <a:rPr lang="en-IE" dirty="0"/>
              <a:t>, R.R. and Bastos, J.L. (2016) ‘Sampling: how to select participants in my research study?’, </a:t>
            </a:r>
            <a:r>
              <a:rPr lang="en-IE" i="1" dirty="0"/>
              <a:t>Anais </a:t>
            </a:r>
            <a:r>
              <a:rPr lang="en-IE" i="1" dirty="0" err="1"/>
              <a:t>brasileiros</a:t>
            </a:r>
            <a:r>
              <a:rPr lang="en-IE" i="1" dirty="0"/>
              <a:t> de </a:t>
            </a:r>
            <a:r>
              <a:rPr lang="en-IE" i="1" dirty="0" err="1"/>
              <a:t>dermatologia</a:t>
            </a:r>
            <a:r>
              <a:rPr lang="en-IE" dirty="0"/>
              <a:t>, 91(3), pp.326-330.</a:t>
            </a:r>
          </a:p>
          <a:p>
            <a:pPr lvl="0"/>
            <a:r>
              <a:rPr lang="en-IE" dirty="0"/>
              <a:t>Montgomery, A. </a:t>
            </a:r>
            <a:r>
              <a:rPr lang="en-IE" dirty="0" err="1"/>
              <a:t>Panagopoulou</a:t>
            </a:r>
            <a:r>
              <a:rPr lang="en-IE" dirty="0"/>
              <a:t>, E. </a:t>
            </a:r>
            <a:r>
              <a:rPr lang="en-IE" dirty="0" err="1"/>
              <a:t>Esmail</a:t>
            </a:r>
            <a:r>
              <a:rPr lang="en-IE" dirty="0"/>
              <a:t>, A. Richards, T. Maslach, C. (2019) ‘Burnout in healthcare: the case for organisational change’, </a:t>
            </a:r>
            <a:r>
              <a:rPr lang="en-IE" i="1" dirty="0" err="1"/>
              <a:t>Bmj</a:t>
            </a:r>
            <a:r>
              <a:rPr lang="en-IE" dirty="0"/>
              <a:t>, 366, pp.1-5.</a:t>
            </a:r>
          </a:p>
          <a:p>
            <a:pPr lvl="0"/>
            <a:r>
              <a:rPr lang="en-GB" dirty="0"/>
              <a:t>Morse, G. Salyers, M.P. Rollins, A.L. Monroe-</a:t>
            </a:r>
            <a:r>
              <a:rPr lang="en-GB" dirty="0" err="1"/>
              <a:t>DeVita</a:t>
            </a:r>
            <a:r>
              <a:rPr lang="en-GB" dirty="0"/>
              <a:t>, M. and </a:t>
            </a:r>
            <a:r>
              <a:rPr lang="en-GB" dirty="0" err="1"/>
              <a:t>Pfahler</a:t>
            </a:r>
            <a:r>
              <a:rPr lang="en-GB" dirty="0"/>
              <a:t>, C. (2012) ‘Burnout in Mental Health Services: A Review of the Problem and its Remediation’, </a:t>
            </a:r>
            <a:r>
              <a:rPr lang="en-GB" i="1" dirty="0" err="1"/>
              <a:t>Adm</a:t>
            </a:r>
            <a:r>
              <a:rPr lang="en-GB" i="1" dirty="0"/>
              <a:t> Policy </a:t>
            </a:r>
            <a:r>
              <a:rPr lang="en-GB" i="1" dirty="0" err="1"/>
              <a:t>Ment</a:t>
            </a:r>
            <a:r>
              <a:rPr lang="en-GB" i="1" dirty="0"/>
              <a:t> Health, </a:t>
            </a:r>
            <a:r>
              <a:rPr lang="en-GB" dirty="0"/>
              <a:t>39</a:t>
            </a:r>
            <a:r>
              <a:rPr lang="en-GB" i="1" dirty="0"/>
              <a:t>(5)</a:t>
            </a:r>
            <a:r>
              <a:rPr lang="en-GB" dirty="0"/>
              <a:t>, pp. 341–352. </a:t>
            </a:r>
            <a:endParaRPr lang="en-IE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2F8FAE-34CD-A942-86FE-DE18119C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12691353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PH SMMS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D School of Medicine 2017 - Radiography" id="{9003A8D5-D7FA-4D48-879C-7534EDEB200D}" vid="{0E730C61-F8E0-4876-BE4A-43261EBF41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25785</TotalTime>
  <Words>1637</Words>
  <Application>Microsoft Macintosh PowerPoint</Application>
  <PresentationFormat>Widescreen</PresentationFormat>
  <Paragraphs>116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PH SMMS 2013</vt:lpstr>
      <vt:lpstr>An investigation into occupational burnout among radiographers in Ireland due to the COVID-19 pandemic and the strategies used to cope with it" </vt:lpstr>
      <vt:lpstr>Method</vt:lpstr>
      <vt:lpstr>Findings</vt:lpstr>
      <vt:lpstr>Conclusion</vt:lpstr>
      <vt:lpstr>Implications For Practice</vt:lpstr>
      <vt:lpstr>PowerPoint Presentation</vt:lpstr>
      <vt:lpstr>Implications For Practice</vt:lpstr>
      <vt:lpstr>References </vt:lpstr>
      <vt:lpstr>References</vt:lpstr>
      <vt:lpstr>References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Michaela Davis</dc:creator>
  <cp:lastModifiedBy>Roisin Brennan</cp:lastModifiedBy>
  <cp:revision>10</cp:revision>
  <dcterms:created xsi:type="dcterms:W3CDTF">2021-05-24T10:55:14Z</dcterms:created>
  <dcterms:modified xsi:type="dcterms:W3CDTF">2021-06-20T19:23:41Z</dcterms:modified>
</cp:coreProperties>
</file>