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6" r:id="rId3"/>
    <p:sldId id="258" r:id="rId4"/>
    <p:sldId id="278" r:id="rId5"/>
    <p:sldId id="268" r:id="rId6"/>
    <p:sldId id="261" r:id="rId7"/>
    <p:sldId id="271" r:id="rId8"/>
    <p:sldId id="272" r:id="rId9"/>
    <p:sldId id="260" r:id="rId10"/>
    <p:sldId id="273" r:id="rId11"/>
    <p:sldId id="279" r:id="rId12"/>
    <p:sldId id="277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8C629AA-DF13-497B-AA97-19A0F674B7A2}">
          <p14:sldIdLst>
            <p14:sldId id="257"/>
            <p14:sldId id="256"/>
            <p14:sldId id="258"/>
            <p14:sldId id="278"/>
            <p14:sldId id="268"/>
            <p14:sldId id="261"/>
            <p14:sldId id="271"/>
            <p14:sldId id="272"/>
            <p14:sldId id="260"/>
            <p14:sldId id="273"/>
            <p14:sldId id="279"/>
            <p14:sldId id="277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ia Innamorati" initials="GI" lastIdx="12" clrIdx="0">
    <p:extLst>
      <p:ext uri="{19B8F6BF-5375-455C-9EA6-DF929625EA0E}">
        <p15:presenceInfo xmlns:p15="http://schemas.microsoft.com/office/powerpoint/2012/main" userId="2a7844241abf00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858"/>
    <a:srgbClr val="003A6A"/>
    <a:srgbClr val="7695AF"/>
    <a:srgbClr val="3D2168"/>
    <a:srgbClr val="ED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 autoAdjust="0"/>
    <p:restoredTop sz="82746" autoAdjust="0"/>
  </p:normalViewPr>
  <p:slideViewPr>
    <p:cSldViewPr snapToGrid="0">
      <p:cViewPr varScale="1">
        <p:scale>
          <a:sx n="71" d="100"/>
          <a:sy n="71" d="100"/>
        </p:scale>
        <p:origin x="7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034E0-6D1B-47ED-882B-033FFEF3FA38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023DC-B2EE-49AA-9D9E-B16724D3AF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02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02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83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</a:pPr>
            <a:endParaRPr lang="it-IT" altLang="en-US" sz="1200" dirty="0">
              <a:solidFill>
                <a:srgbClr val="003A6A"/>
              </a:solidFill>
              <a:cs typeface="Helvetica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12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en-US" sz="1200" dirty="0">
              <a:solidFill>
                <a:srgbClr val="003A6A"/>
              </a:solidFill>
              <a:cs typeface="Helvetica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70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97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7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47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inizi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1163" y="1730108"/>
            <a:ext cx="12221195" cy="374555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Rettangolo 13"/>
          <p:cNvSpPr/>
          <p:nvPr userDrawn="1"/>
        </p:nvSpPr>
        <p:spPr>
          <a:xfrm>
            <a:off x="0" y="6572392"/>
            <a:ext cx="12221195" cy="305011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1" name="Rettangolo 20"/>
          <p:cNvSpPr/>
          <p:nvPr userDrawn="1"/>
        </p:nvSpPr>
        <p:spPr>
          <a:xfrm>
            <a:off x="1163" y="5054747"/>
            <a:ext cx="12221195" cy="72922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12192000" cy="1740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780" y="3152003"/>
            <a:ext cx="11254425" cy="517001"/>
          </a:xfr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3733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Sottotitolo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5779" y="5149831"/>
            <a:ext cx="11254424" cy="424732"/>
          </a:xfr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24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24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24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24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/>
              <a:t>Autore Dipartimento/Unità – </a:t>
            </a:r>
            <a:r>
              <a:rPr lang="it-IT" dirty="0" err="1"/>
              <a:t>Arial</a:t>
            </a:r>
            <a:r>
              <a:rPr lang="it-IT" dirty="0"/>
              <a:t> 18 </a:t>
            </a:r>
            <a:r>
              <a:rPr lang="it-IT" dirty="0" err="1"/>
              <a:t>pt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685780" y="2146335"/>
            <a:ext cx="11254425" cy="656591"/>
          </a:xfrm>
        </p:spPr>
        <p:txBody>
          <a:bodyPr lIns="0"/>
          <a:lstStyle>
            <a:lvl1pPr>
              <a:defRPr sz="4267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 della presentazione – </a:t>
            </a:r>
            <a:r>
              <a:rPr lang="it-IT" dirty="0" err="1"/>
              <a:t>Arial</a:t>
            </a:r>
            <a:r>
              <a:rPr lang="it-IT" dirty="0"/>
              <a:t> 30pt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4" y="196109"/>
            <a:ext cx="3762512" cy="1232223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959"/>
            <a:ext cx="12192000" cy="77216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214797"/>
            <a:ext cx="11254317" cy="461729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667" i="1" baseline="0">
                <a:solidFill>
                  <a:schemeClr val="bg1"/>
                </a:solidFill>
              </a:defRPr>
            </a:lvl1pPr>
            <a:lvl2pPr>
              <a:defRPr sz="2400" i="1">
                <a:solidFill>
                  <a:schemeClr val="bg1"/>
                </a:solidFill>
              </a:defRPr>
            </a:lvl2pPr>
            <a:lvl3pPr>
              <a:defRPr sz="2400" i="1">
                <a:solidFill>
                  <a:schemeClr val="bg1"/>
                </a:solidFill>
              </a:defRPr>
            </a:lvl3pPr>
            <a:lvl4pPr>
              <a:defRPr sz="2400" i="1">
                <a:solidFill>
                  <a:schemeClr val="bg1"/>
                </a:solidFill>
              </a:defRPr>
            </a:lvl4pPr>
            <a:lvl5pPr>
              <a:defRPr sz="2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Luogo e data – </a:t>
            </a:r>
            <a:r>
              <a:rPr lang="it-IT" dirty="0" err="1"/>
              <a:t>Arial</a:t>
            </a:r>
            <a:r>
              <a:rPr lang="it-IT" dirty="0"/>
              <a:t> 20pt </a:t>
            </a:r>
          </a:p>
        </p:txBody>
      </p:sp>
    </p:spTree>
    <p:extLst>
      <p:ext uri="{BB962C8B-B14F-4D97-AF65-F5344CB8AC3E}">
        <p14:creationId xmlns:p14="http://schemas.microsoft.com/office/powerpoint/2010/main" val="3275344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0531" y="6356352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362" y="6356351"/>
            <a:ext cx="88009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9502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0531" y="6356352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362" y="6356351"/>
            <a:ext cx="88009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8173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551219" y="1071248"/>
            <a:ext cx="10971864" cy="5091305"/>
          </a:xfrm>
        </p:spPr>
        <p:txBody>
          <a:bodyPr/>
          <a:lstStyle/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99461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0531" y="6356352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362" y="6356351"/>
            <a:ext cx="88009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304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37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686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299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66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8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6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25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0387-964D-40D8-8BC6-0F3FC213CF04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C3BBA-E597-4B9C-87D3-D08250E34A0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1.m4a"/><Relationship Id="rId7" Type="http://schemas.openxmlformats.org/officeDocument/2006/relationships/image" Target="../media/image8.jpe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gif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hyperlink" Target="http://www.hortspace.enea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8.jpe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media5.m4a"/><Relationship Id="rId7" Type="http://schemas.openxmlformats.org/officeDocument/2006/relationships/image" Target="../media/image8.jpe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23.gif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jpeg"/><Relationship Id="rId5" Type="http://schemas.openxmlformats.org/officeDocument/2006/relationships/image" Target="../media/image8.jpe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A05C4D0-9622-4C07-9045-FC6EA9FB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2098292"/>
            <a:ext cx="11254317" cy="114903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USE OF GAMMA RADIATION FOR THE CHARACTERIZATION OF BIOFORTIFIED TOMATO PLANTS INTENDED FOR SPACE CULTIVATION</a:t>
            </a:r>
          </a:p>
        </p:txBody>
      </p:sp>
      <p:sp>
        <p:nvSpPr>
          <p:cNvPr id="7" name="Sottotitolo 1">
            <a:extLst>
              <a:ext uri="{FF2B5EF4-FFF2-40B4-BE49-F238E27FC236}">
                <a16:creationId xmlns:a16="http://schemas.microsoft.com/office/drawing/2014/main" id="{05899BAC-6218-4555-B273-A57219CF4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100" y="3643987"/>
            <a:ext cx="11256433" cy="2015936"/>
          </a:xfrm>
        </p:spPr>
        <p:txBody>
          <a:bodyPr/>
          <a:lstStyle/>
          <a:p>
            <a:pPr algn="ctr"/>
            <a:r>
              <a:rPr lang="it-IT" alt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Riccardo Pagliarello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1°,2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Ilaria Di Sarcina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1#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Elisabetta Bennici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1°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Giuseppe Ferrara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1#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Luca Nardi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1°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Eugenio Benvenuto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1°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Alessia Cemmi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1#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Silvia Massa</a:t>
            </a:r>
            <a:r>
              <a:rPr lang="it-IT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1°</a:t>
            </a:r>
            <a:r>
              <a:rPr lang="it-IT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algn="just"/>
            <a:endParaRPr lang="it-IT" alt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1 ENEA,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Italian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National Agency for New Technologies, Energy and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Development.</a:t>
            </a:r>
          </a:p>
          <a:p>
            <a:pPr algn="ctr"/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of Tuscia, DAFNE –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Viterbo,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°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Biotechnology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and Agro-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Casaccia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Center. Rome,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# Fusion and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Technologies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FSN-FISS-SNI, Casaccia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Center. Rome,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it-IT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e-mail: silvia.massa@enea.it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4516662" y="139337"/>
            <a:ext cx="7283755" cy="131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604" y="5082684"/>
            <a:ext cx="15478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3"/>
    </mc:Choice>
    <mc:Fallback xmlns="">
      <p:transition spd="slow" advTm="2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61C3E80-077C-4DD0-83AF-A76CC476F0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10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CB73F46-FBE4-415C-8592-FB58076E86C4}"/>
              </a:ext>
            </a:extLst>
          </p:cNvPr>
          <p:cNvSpPr txBox="1">
            <a:spLocks/>
          </p:cNvSpPr>
          <p:nvPr/>
        </p:nvSpPr>
        <p:spPr bwMode="auto">
          <a:xfrm>
            <a:off x="3318219" y="349381"/>
            <a:ext cx="55555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3100" b="1" dirty="0" err="1">
                <a:solidFill>
                  <a:srgbClr val="003A6A"/>
                </a:solidFill>
              </a:rPr>
              <a:t>Materials</a:t>
            </a:r>
            <a:r>
              <a:rPr lang="it-IT" altLang="en-US" sz="3200" b="1" dirty="0">
                <a:solidFill>
                  <a:srgbClr val="003A6A"/>
                </a:solidFill>
              </a:rPr>
              <a:t> and </a:t>
            </a:r>
            <a:r>
              <a:rPr lang="it-IT" altLang="en-US" sz="3200" b="1" dirty="0" err="1">
                <a:solidFill>
                  <a:srgbClr val="003A6A"/>
                </a:solidFill>
              </a:rPr>
              <a:t>Methods</a:t>
            </a:r>
            <a:endParaRPr lang="en-GB" altLang="en-US" sz="3200" b="1" dirty="0">
              <a:solidFill>
                <a:srgbClr val="003A6A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9C04AB-7EC0-4386-9B9B-F769B9F8B752}"/>
              </a:ext>
            </a:extLst>
          </p:cNvPr>
          <p:cNvSpPr txBox="1"/>
          <p:nvPr/>
        </p:nvSpPr>
        <p:spPr>
          <a:xfrm>
            <a:off x="106878" y="1353465"/>
            <a:ext cx="5736055" cy="5007589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just" eaLnBrk="1" hangingPunct="1"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Morphometric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once a week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following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30 and 60 after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sowing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(DAS)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maturation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days): </a:t>
            </a:r>
          </a:p>
          <a:p>
            <a:pPr marL="380990" indent="-380990" algn="just">
              <a:buFont typeface="Arial" panose="020B0604020202020204" pitchFamily="34" charset="0"/>
              <a:buChar char="•"/>
              <a:defRPr/>
            </a:pPr>
            <a:endParaRPr lang="it-IT" sz="1867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caliper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(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J 1.8.0 (National Institute of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USA);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maturation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990575" lvl="1" indent="-380990" algn="just">
              <a:buFont typeface="Arial" panose="020B0604020202020204" pitchFamily="34" charset="0"/>
              <a:buChar char="•"/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size (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equatorial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diamater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caliper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GB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3B48C8-E20A-4195-9599-5B0EA9E82876}"/>
              </a:ext>
            </a:extLst>
          </p:cNvPr>
          <p:cNvSpPr/>
          <p:nvPr/>
        </p:nvSpPr>
        <p:spPr>
          <a:xfrm>
            <a:off x="106878" y="1229704"/>
            <a:ext cx="5817877" cy="48226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A80CBE4-9107-44B2-A4B6-C55B97660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26927">
            <a:off x="5048840" y="4225564"/>
            <a:ext cx="1468464" cy="88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16">
            <a:extLst>
              <a:ext uri="{FF2B5EF4-FFF2-40B4-BE49-F238E27FC236}">
                <a16:creationId xmlns:a16="http://schemas.microsoft.com/office/drawing/2014/main" id="{58382B78-73B8-4DD3-93F4-45F49839B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8" t="13154" r="9719" b="5719"/>
          <a:stretch/>
        </p:blipFill>
        <p:spPr bwMode="auto">
          <a:xfrm>
            <a:off x="6404129" y="1243066"/>
            <a:ext cx="5474695" cy="33143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1D3528-62DE-453E-92F1-E0E2DA1A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189" y="2290297"/>
            <a:ext cx="9843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-P&lt;0.05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1AA531-59A8-41CC-9A21-66D042004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744" y="2529421"/>
            <a:ext cx="11325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-P&lt;0.001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09E1791-FBDF-43C1-8C9B-DB664B0B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9328" y="1822503"/>
            <a:ext cx="10942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+P&lt;0.05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4CAC615-C403-42E1-8240-42C64181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8358" y="1376105"/>
            <a:ext cx="1300556" cy="28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+P&lt;0.0001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3583A55-2D47-4807-A198-0D529256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189" y="2772562"/>
            <a:ext cx="13005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-P&lt;0.0001</a:t>
            </a:r>
            <a:endParaRPr lang="en-GB" altLang="en-US" sz="1600" b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CD6FFEC-9574-4656-9E08-368919F6C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645" y="1607744"/>
            <a:ext cx="1132521" cy="25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/>
              <a:t>+P&lt;0.001</a:t>
            </a:r>
          </a:p>
        </p:txBody>
      </p:sp>
      <p:sp>
        <p:nvSpPr>
          <p:cNvPr id="28" name="CasellaDiTesto 14">
            <a:extLst>
              <a:ext uri="{FF2B5EF4-FFF2-40B4-BE49-F238E27FC236}">
                <a16:creationId xmlns:a16="http://schemas.microsoft.com/office/drawing/2014/main" id="{144BA648-6AFF-495F-A32D-0178F809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8358" y="2025230"/>
            <a:ext cx="984311" cy="28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600" b="1" dirty="0"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43878DD-F9AC-4A83-9BF9-962ECECB4DF9}"/>
              </a:ext>
            </a:extLst>
          </p:cNvPr>
          <p:cNvSpPr txBox="1"/>
          <p:nvPr/>
        </p:nvSpPr>
        <p:spPr>
          <a:xfrm>
            <a:off x="6273447" y="4611209"/>
            <a:ext cx="5736055" cy="1436612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just" eaLnBrk="1" hangingPunct="1">
              <a:defRPr/>
            </a:pP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radar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statistically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controls and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lays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lines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867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degree of </a:t>
            </a:r>
            <a:r>
              <a:rPr lang="it-IT" sz="1867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endParaRPr lang="en-GB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D55C73B-37B6-4B52-A69F-64CE328AC3C9}"/>
              </a:ext>
            </a:extLst>
          </p:cNvPr>
          <p:cNvSpPr/>
          <p:nvPr/>
        </p:nvSpPr>
        <p:spPr>
          <a:xfrm>
            <a:off x="6299517" y="1229704"/>
            <a:ext cx="5687196" cy="48226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6"/>
    </mc:Choice>
    <mc:Fallback xmlns="">
      <p:transition spd="slow" advTm="3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576230-5A9E-4D3E-930E-F7CE854E4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11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06F51B3-71F4-4EBD-A913-950331B0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609"/>
            <a:ext cx="109728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it-IT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morphometric</a:t>
            </a:r>
            <a:r>
              <a:rPr lang="it-IT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BF9F5A-D8EE-4B93-8FCA-05635ED0E17F}"/>
              </a:ext>
            </a:extLst>
          </p:cNvPr>
          <p:cNvSpPr txBox="1"/>
          <p:nvPr/>
        </p:nvSpPr>
        <p:spPr>
          <a:xfrm>
            <a:off x="149823" y="1100570"/>
            <a:ext cx="1189413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IAG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irradiated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low-dose (0.5 and 5Gy)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morphometric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altLang="en-US" sz="2133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133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endParaRPr lang="en-GB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" y="1918372"/>
            <a:ext cx="5812800" cy="4359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82" y="1927083"/>
            <a:ext cx="5812800" cy="43596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3DE5479-9752-411C-837B-F2180E979DF8}"/>
              </a:ext>
            </a:extLst>
          </p:cNvPr>
          <p:cNvSpPr/>
          <p:nvPr/>
        </p:nvSpPr>
        <p:spPr>
          <a:xfrm>
            <a:off x="2168435" y="1927082"/>
            <a:ext cx="1915886" cy="2836507"/>
          </a:xfrm>
          <a:prstGeom prst="rect">
            <a:avLst/>
          </a:prstGeom>
          <a:solidFill>
            <a:srgbClr val="4CEBC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err="1">
              <a:ln w="38100">
                <a:solidFill>
                  <a:srgbClr val="003A6A"/>
                </a:solidFill>
              </a:ln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3DE5479-9752-411C-837B-F2180E979DF8}"/>
              </a:ext>
            </a:extLst>
          </p:cNvPr>
          <p:cNvSpPr/>
          <p:nvPr/>
        </p:nvSpPr>
        <p:spPr>
          <a:xfrm>
            <a:off x="8107680" y="1927082"/>
            <a:ext cx="1922045" cy="2836507"/>
          </a:xfrm>
          <a:prstGeom prst="rect">
            <a:avLst/>
          </a:prstGeom>
          <a:solidFill>
            <a:srgbClr val="4CEBC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 err="1">
              <a:ln w="38100">
                <a:solidFill>
                  <a:srgbClr val="003A6A"/>
                </a:solidFill>
              </a:ln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EAA6060-1F4C-412E-A71E-EB2468B5A9CA}"/>
              </a:ext>
            </a:extLst>
          </p:cNvPr>
          <p:cNvSpPr/>
          <p:nvPr/>
        </p:nvSpPr>
        <p:spPr>
          <a:xfrm>
            <a:off x="208434" y="1959788"/>
            <a:ext cx="742860" cy="414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003A6A"/>
                </a:solidFill>
              </a:rPr>
              <a:t>30 DAS</a:t>
            </a:r>
            <a:endParaRPr lang="en-GB" sz="1200" b="1" dirty="0">
              <a:solidFill>
                <a:srgbClr val="003A6A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9675623-8500-44F6-9C98-3FF7C59409EB}"/>
              </a:ext>
            </a:extLst>
          </p:cNvPr>
          <p:cNvSpPr/>
          <p:nvPr/>
        </p:nvSpPr>
        <p:spPr>
          <a:xfrm>
            <a:off x="6170767" y="1959788"/>
            <a:ext cx="742860" cy="414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003A6A"/>
                </a:solidFill>
              </a:rPr>
              <a:t>60 DAS</a:t>
            </a:r>
            <a:endParaRPr lang="en-GB" sz="1200" b="1" dirty="0">
              <a:solidFill>
                <a:srgbClr val="003A6A"/>
              </a:solidFill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4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5"/>
    </mc:Choice>
    <mc:Fallback xmlns="">
      <p:transition spd="slow" advTm="43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egnaposto numero diapositiva 5">
            <a:extLst>
              <a:ext uri="{FF2B5EF4-FFF2-40B4-BE49-F238E27FC236}">
                <a16:creationId xmlns:a16="http://schemas.microsoft.com/office/drawing/2014/main" id="{4101C3D6-D86B-4E57-A6C7-B8EE6E90F5E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10701867" y="8299451"/>
            <a:ext cx="821267" cy="4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defTabSz="609585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6244BA-A6F4-45F8-96D3-2B347CA7FE9D}" type="slidenum">
              <a:rPr lang="it-IT" altLang="en-US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en-US" sz="120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olo 1">
            <a:extLst>
              <a:ext uri="{FF2B5EF4-FFF2-40B4-BE49-F238E27FC236}">
                <a16:creationId xmlns:a16="http://schemas.microsoft.com/office/drawing/2014/main" id="{C84BA123-2822-4CA6-BA54-4A49E1DD749E}"/>
              </a:ext>
            </a:extLst>
          </p:cNvPr>
          <p:cNvSpPr txBox="1">
            <a:spLocks/>
          </p:cNvSpPr>
          <p:nvPr/>
        </p:nvSpPr>
        <p:spPr>
          <a:xfrm>
            <a:off x="89716" y="234461"/>
            <a:ext cx="12102284" cy="553998"/>
          </a:xfrm>
          <a:prstGeom prst="rect">
            <a:avLst/>
          </a:prstGeom>
        </p:spPr>
        <p:txBody>
          <a:bodyPr vert="horz" wrap="square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10"/>
          <p:cNvSpPr txBox="1">
            <a:spLocks noChangeArrowheads="1"/>
          </p:cNvSpPr>
          <p:nvPr/>
        </p:nvSpPr>
        <p:spPr bwMode="auto">
          <a:xfrm>
            <a:off x="162831" y="2229910"/>
            <a:ext cx="11767911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All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plants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with gamma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rays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completed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whole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plant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cycle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from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seed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to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seed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;</a:t>
            </a:r>
          </a:p>
          <a:p>
            <a:pPr marL="0" indent="0" algn="just"/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IAG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plants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with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low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-dose (0.5 and 5 Gy)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showed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greater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stability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of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parameters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considered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no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significant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differences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(for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both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two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growth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stages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and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genotypes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)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were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detected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in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plants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with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low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-dose gamma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rays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(0.5 Gy)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showing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that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all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three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genotypes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are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substantially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equivalent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irradiation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with 5 Gy dose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showed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a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significant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increase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in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number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of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fruits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only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in wild type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plants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at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60 DAS;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As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expected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,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irradiation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with 30 Gy dose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resulted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in a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drastic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reduction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of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all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the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paramenters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considered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for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both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two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>
                <a:solidFill>
                  <a:srgbClr val="003A6A"/>
                </a:solidFill>
                <a:cs typeface="Helvetica" panose="020B0604020202020204" pitchFamily="34" charset="0"/>
              </a:rPr>
              <a:t>growth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 </a:t>
            </a:r>
            <a:r>
              <a:rPr lang="it-IT" altLang="en-US" sz="1600" dirty="0" err="1" smtClean="0">
                <a:solidFill>
                  <a:srgbClr val="003A6A"/>
                </a:solidFill>
                <a:cs typeface="Helvetica" panose="020B0604020202020204" pitchFamily="34" charset="0"/>
              </a:rPr>
              <a:t>stages</a:t>
            </a:r>
            <a:r>
              <a:rPr lang="it-IT" altLang="en-US" sz="1600" dirty="0">
                <a:solidFill>
                  <a:srgbClr val="003A6A"/>
                </a:solidFill>
                <a:cs typeface="Helvetica" panose="020B0604020202020204" pitchFamily="34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it-IT" altLang="en-US" sz="1600" dirty="0">
              <a:solidFill>
                <a:srgbClr val="003A6A"/>
              </a:solidFill>
              <a:cs typeface="Helvetica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altLang="en-US" sz="16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50"/>
    </mc:Choice>
    <mc:Fallback xmlns="">
      <p:transition spd="slow" advTm="4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4887223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ACDB74-38D4-40D1-82C5-8E63B1D65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007441" cy="5695406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64E5057-602B-41FD-9EDB-910F6848E4A4}"/>
              </a:ext>
            </a:extLst>
          </p:cNvPr>
          <p:cNvSpPr txBox="1">
            <a:spLocks/>
          </p:cNvSpPr>
          <p:nvPr/>
        </p:nvSpPr>
        <p:spPr bwMode="auto">
          <a:xfrm>
            <a:off x="794487" y="5677648"/>
            <a:ext cx="726227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4000" b="1" dirty="0">
                <a:solidFill>
                  <a:srgbClr val="003A6A"/>
                </a:solidFill>
              </a:rPr>
              <a:t>Thanks for </a:t>
            </a:r>
            <a:r>
              <a:rPr lang="it-IT" altLang="en-US" sz="4000" b="1" dirty="0" err="1">
                <a:solidFill>
                  <a:srgbClr val="003A6A"/>
                </a:solidFill>
              </a:rPr>
              <a:t>your</a:t>
            </a:r>
            <a:r>
              <a:rPr lang="it-IT" altLang="en-US" sz="4000" b="1" dirty="0">
                <a:solidFill>
                  <a:srgbClr val="003A6A"/>
                </a:solidFill>
              </a:rPr>
              <a:t> </a:t>
            </a:r>
            <a:r>
              <a:rPr lang="it-IT" altLang="en-US" sz="4000" b="1" dirty="0" err="1">
                <a:solidFill>
                  <a:srgbClr val="003A6A"/>
                </a:solidFill>
              </a:rPr>
              <a:t>attention</a:t>
            </a:r>
            <a:r>
              <a:rPr lang="it-IT" altLang="en-US" sz="4000" b="1" dirty="0">
                <a:solidFill>
                  <a:srgbClr val="003A6A"/>
                </a:solidFill>
              </a:rPr>
              <a:t>!</a:t>
            </a:r>
            <a:endParaRPr lang="en-GB" altLang="en-US" sz="3600" b="1" dirty="0">
              <a:solidFill>
                <a:srgbClr val="003A6A"/>
              </a:solidFill>
            </a:endParaRPr>
          </a:p>
        </p:txBody>
      </p:sp>
      <p:pic>
        <p:nvPicPr>
          <p:cNvPr id="6" name="Immagin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55" y="6289287"/>
            <a:ext cx="1432061" cy="5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74" y="6289287"/>
            <a:ext cx="1215082" cy="5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64E5057-602B-41FD-9EDB-910F6848E4A4}"/>
              </a:ext>
            </a:extLst>
          </p:cNvPr>
          <p:cNvSpPr txBox="1">
            <a:spLocks/>
          </p:cNvSpPr>
          <p:nvPr/>
        </p:nvSpPr>
        <p:spPr bwMode="auto">
          <a:xfrm>
            <a:off x="8007440" y="247420"/>
            <a:ext cx="4123599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rgbClr val="003A6A"/>
                </a:solidFill>
              </a:rPr>
              <a:t>If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you</a:t>
            </a:r>
            <a:r>
              <a:rPr lang="it-IT" altLang="en-US" sz="1800" dirty="0">
                <a:solidFill>
                  <a:srgbClr val="003A6A"/>
                </a:solidFill>
              </a:rPr>
              <a:t> are </a:t>
            </a:r>
            <a:r>
              <a:rPr lang="it-IT" altLang="en-US" sz="1800" dirty="0" err="1">
                <a:solidFill>
                  <a:srgbClr val="003A6A"/>
                </a:solidFill>
              </a:rPr>
              <a:t>interested</a:t>
            </a:r>
            <a:r>
              <a:rPr lang="it-IT" altLang="en-US" sz="1800" dirty="0">
                <a:solidFill>
                  <a:srgbClr val="003A6A"/>
                </a:solidFill>
              </a:rPr>
              <a:t> in ‘agro-</a:t>
            </a:r>
            <a:r>
              <a:rPr lang="it-IT" altLang="en-US" sz="1800" dirty="0" err="1">
                <a:solidFill>
                  <a:srgbClr val="003A6A"/>
                </a:solidFill>
              </a:rPr>
              <a:t>space</a:t>
            </a:r>
            <a:r>
              <a:rPr lang="it-IT" altLang="en-US" sz="1800" dirty="0">
                <a:solidFill>
                  <a:srgbClr val="003A6A"/>
                </a:solidFill>
              </a:rPr>
              <a:t>’ </a:t>
            </a:r>
            <a:r>
              <a:rPr lang="it-IT" altLang="en-US" sz="1800" dirty="0" err="1">
                <a:solidFill>
                  <a:srgbClr val="003A6A"/>
                </a:solidFill>
              </a:rPr>
              <a:t>research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please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make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sure</a:t>
            </a:r>
            <a:r>
              <a:rPr lang="it-IT" altLang="en-US" sz="1800" dirty="0">
                <a:solidFill>
                  <a:srgbClr val="003A6A"/>
                </a:solidFill>
              </a:rPr>
              <a:t> to </a:t>
            </a:r>
            <a:r>
              <a:rPr lang="it-IT" altLang="en-US" sz="1800" dirty="0" err="1">
                <a:solidFill>
                  <a:srgbClr val="003A6A"/>
                </a:solidFill>
              </a:rPr>
              <a:t>visit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our</a:t>
            </a:r>
            <a:r>
              <a:rPr lang="it-IT" altLang="en-US" sz="1800" dirty="0">
                <a:solidFill>
                  <a:srgbClr val="003A6A"/>
                </a:solidFill>
              </a:rPr>
              <a:t> website: </a:t>
            </a:r>
            <a:r>
              <a:rPr lang="it-IT" altLang="en-US" sz="1800" dirty="0">
                <a:solidFill>
                  <a:srgbClr val="003A6A"/>
                </a:solidFill>
                <a:hlinkClick r:id="rId9"/>
              </a:rPr>
              <a:t>www.hortspace.enea.it</a:t>
            </a:r>
            <a:endParaRPr lang="it-IT" altLang="en-US" sz="1800" dirty="0">
              <a:solidFill>
                <a:srgbClr val="003A6A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dirty="0">
              <a:solidFill>
                <a:srgbClr val="003A6A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rgbClr val="003A6A"/>
                </a:solidFill>
              </a:rPr>
              <a:t>We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have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also</a:t>
            </a:r>
            <a:r>
              <a:rPr lang="it-IT" altLang="en-US" sz="1800" dirty="0">
                <a:solidFill>
                  <a:srgbClr val="003A6A"/>
                </a:solidFill>
              </a:rPr>
              <a:t> a </a:t>
            </a:r>
            <a:r>
              <a:rPr lang="it-IT" altLang="en-US" sz="1800" dirty="0" err="1">
                <a:solidFill>
                  <a:srgbClr val="003A6A"/>
                </a:solidFill>
              </a:rPr>
              <a:t>lot</a:t>
            </a:r>
            <a:r>
              <a:rPr lang="it-IT" altLang="en-US" sz="1800" dirty="0">
                <a:solidFill>
                  <a:srgbClr val="003A6A"/>
                </a:solidFill>
              </a:rPr>
              <a:t> of </a:t>
            </a:r>
            <a:r>
              <a:rPr lang="it-IT" altLang="en-US" sz="1800" dirty="0" err="1">
                <a:solidFill>
                  <a:srgbClr val="003A6A"/>
                </a:solidFill>
              </a:rPr>
              <a:t>other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ongoing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projects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running</a:t>
            </a:r>
            <a:r>
              <a:rPr lang="it-IT" altLang="en-US" sz="1800" dirty="0">
                <a:solidFill>
                  <a:srgbClr val="003A6A"/>
                </a:solidFill>
              </a:rPr>
              <a:t> in the </a:t>
            </a:r>
            <a:r>
              <a:rPr lang="it-IT" altLang="en-US" sz="1800" dirty="0" err="1">
                <a:solidFill>
                  <a:srgbClr val="003A6A"/>
                </a:solidFill>
              </a:rPr>
              <a:t>virtual</a:t>
            </a:r>
            <a:r>
              <a:rPr lang="it-IT" altLang="en-US" sz="1800" dirty="0">
                <a:solidFill>
                  <a:srgbClr val="003A6A"/>
                </a:solidFill>
              </a:rPr>
              <a:t> </a:t>
            </a:r>
            <a:r>
              <a:rPr lang="it-IT" altLang="en-US" sz="1800" dirty="0" err="1">
                <a:solidFill>
                  <a:srgbClr val="003A6A"/>
                </a:solidFill>
              </a:rPr>
              <a:t>section</a:t>
            </a:r>
            <a:r>
              <a:rPr lang="it-IT" altLang="en-US" sz="1800" dirty="0">
                <a:solidFill>
                  <a:srgbClr val="003A6A"/>
                </a:solidFill>
              </a:rPr>
              <a:t> of the RAD9 Conference: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en-US" dirty="0">
              <a:solidFill>
                <a:srgbClr val="003A6A"/>
              </a:solidFill>
            </a:endParaRPr>
          </a:p>
          <a:p>
            <a:pPr marL="285750" indent="-285750" algn="just">
              <a:spcBef>
                <a:spcPct val="0"/>
              </a:spcBef>
            </a:pPr>
            <a:r>
              <a:rPr lang="en-GB" altLang="en-US" sz="1400" dirty="0">
                <a:solidFill>
                  <a:srgbClr val="003A6A"/>
                </a:solidFill>
              </a:rPr>
              <a:t>RAD9-171: Qualification and research activities at ENEA Calliope gamma facility (Casaccia R.C., Rome, Italy);</a:t>
            </a:r>
          </a:p>
          <a:p>
            <a:pPr marL="285750" indent="-285750" algn="just">
              <a:spcBef>
                <a:spcPct val="0"/>
              </a:spcBef>
            </a:pPr>
            <a:endParaRPr lang="en-GB" altLang="en-US" sz="1400" dirty="0">
              <a:solidFill>
                <a:srgbClr val="003A6A"/>
              </a:solidFill>
            </a:endParaRPr>
          </a:p>
          <a:p>
            <a:pPr marL="285750" indent="-285750" algn="just">
              <a:spcBef>
                <a:spcPct val="0"/>
              </a:spcBef>
            </a:pPr>
            <a:r>
              <a:rPr lang="it-IT" altLang="en-US" sz="1400" dirty="0">
                <a:solidFill>
                  <a:srgbClr val="003A6A"/>
                </a:solidFill>
              </a:rPr>
              <a:t>RAD-182: </a:t>
            </a:r>
            <a:r>
              <a:rPr lang="it-IT" altLang="en-US" sz="1400" dirty="0" err="1">
                <a:solidFill>
                  <a:srgbClr val="003A6A"/>
                </a:solidFill>
              </a:rPr>
              <a:t>Characterization</a:t>
            </a:r>
            <a:r>
              <a:rPr lang="it-IT" altLang="en-US" sz="1400" dirty="0">
                <a:solidFill>
                  <a:srgbClr val="003A6A"/>
                </a:solidFill>
              </a:rPr>
              <a:t> and </a:t>
            </a:r>
            <a:r>
              <a:rPr lang="it-IT" altLang="en-US" sz="1400" dirty="0" err="1">
                <a:solidFill>
                  <a:srgbClr val="003A6A"/>
                </a:solidFill>
              </a:rPr>
              <a:t>applications</a:t>
            </a:r>
            <a:r>
              <a:rPr lang="it-IT" altLang="en-US" sz="1400" dirty="0">
                <a:solidFill>
                  <a:srgbClr val="003A6A"/>
                </a:solidFill>
              </a:rPr>
              <a:t> of electron and X-</a:t>
            </a:r>
            <a:r>
              <a:rPr lang="it-IT" altLang="en-US" sz="1400" dirty="0" err="1">
                <a:solidFill>
                  <a:srgbClr val="003A6A"/>
                </a:solidFill>
              </a:rPr>
              <a:t>ray</a:t>
            </a:r>
            <a:r>
              <a:rPr lang="it-IT" altLang="en-US" sz="1400" dirty="0">
                <a:solidFill>
                  <a:srgbClr val="003A6A"/>
                </a:solidFill>
              </a:rPr>
              <a:t> </a:t>
            </a:r>
            <a:r>
              <a:rPr lang="it-IT" altLang="en-US" sz="1400" dirty="0" err="1">
                <a:solidFill>
                  <a:srgbClr val="003A6A"/>
                </a:solidFill>
              </a:rPr>
              <a:t>beams</a:t>
            </a:r>
            <a:r>
              <a:rPr lang="it-IT" altLang="en-US" sz="1400" dirty="0">
                <a:solidFill>
                  <a:srgbClr val="003A6A"/>
                </a:solidFill>
              </a:rPr>
              <a:t> of the Rex </a:t>
            </a:r>
            <a:r>
              <a:rPr lang="it-IT" altLang="en-US" sz="1400" dirty="0" err="1">
                <a:solidFill>
                  <a:srgbClr val="003A6A"/>
                </a:solidFill>
              </a:rPr>
              <a:t>Facility</a:t>
            </a:r>
            <a:r>
              <a:rPr lang="it-IT" altLang="en-US" sz="1400" dirty="0">
                <a:solidFill>
                  <a:srgbClr val="003A6A"/>
                </a:solidFill>
              </a:rPr>
              <a:t>;</a:t>
            </a:r>
          </a:p>
          <a:p>
            <a:pPr marL="285750" indent="-285750" algn="just">
              <a:spcBef>
                <a:spcPct val="0"/>
              </a:spcBef>
            </a:pPr>
            <a:endParaRPr lang="it-IT" altLang="en-US" sz="1400" dirty="0">
              <a:solidFill>
                <a:srgbClr val="003A6A"/>
              </a:solidFill>
            </a:endParaRPr>
          </a:p>
          <a:p>
            <a:pPr marL="285750" indent="-285750" algn="just">
              <a:spcBef>
                <a:spcPct val="0"/>
              </a:spcBef>
            </a:pPr>
            <a:r>
              <a:rPr lang="it-IT" altLang="en-US" sz="1400" dirty="0">
                <a:solidFill>
                  <a:srgbClr val="003A6A"/>
                </a:solidFill>
              </a:rPr>
              <a:t>RAD-183: </a:t>
            </a:r>
            <a:r>
              <a:rPr lang="en-GB" altLang="en-US" sz="1400" dirty="0">
                <a:solidFill>
                  <a:srgbClr val="003A6A"/>
                </a:solidFill>
              </a:rPr>
              <a:t>Irradiation activities for Displacement Damage radiation testing at the TOP-IMPLART proton accelerator;</a:t>
            </a:r>
          </a:p>
          <a:p>
            <a:pPr marL="285750" indent="-285750" algn="just">
              <a:spcBef>
                <a:spcPct val="0"/>
              </a:spcBef>
            </a:pPr>
            <a:endParaRPr lang="it-IT" altLang="en-US" sz="1400" dirty="0">
              <a:solidFill>
                <a:srgbClr val="003A6A"/>
              </a:solidFill>
            </a:endParaRPr>
          </a:p>
          <a:p>
            <a:pPr marL="285750" indent="-285750" algn="just">
              <a:spcBef>
                <a:spcPct val="0"/>
              </a:spcBef>
            </a:pPr>
            <a:r>
              <a:rPr lang="it-IT" altLang="en-US" sz="1400" dirty="0">
                <a:solidFill>
                  <a:srgbClr val="003A6A"/>
                </a:solidFill>
              </a:rPr>
              <a:t>RAD-257: </a:t>
            </a:r>
            <a:r>
              <a:rPr lang="en-GB" altLang="en-US" sz="1400" dirty="0">
                <a:solidFill>
                  <a:srgbClr val="003A6A"/>
                </a:solidFill>
              </a:rPr>
              <a:t>Ground-based preliminary tests to simulate space microgravity and radiation effects on plants in the seed to seedling transition;</a:t>
            </a:r>
          </a:p>
          <a:p>
            <a:pPr marL="285750" indent="-285750" algn="just">
              <a:spcBef>
                <a:spcPct val="0"/>
              </a:spcBef>
            </a:pPr>
            <a:endParaRPr lang="it-IT" altLang="en-US" sz="1400" dirty="0">
              <a:solidFill>
                <a:srgbClr val="003A6A"/>
              </a:solidFill>
            </a:endParaRPr>
          </a:p>
          <a:p>
            <a:pPr marL="285750" indent="-285750" algn="just">
              <a:spcBef>
                <a:spcPct val="0"/>
              </a:spcBef>
            </a:pPr>
            <a:r>
              <a:rPr lang="it-IT" altLang="en-US" sz="1400" dirty="0">
                <a:solidFill>
                  <a:srgbClr val="003A6A"/>
                </a:solidFill>
              </a:rPr>
              <a:t>RAD-442: </a:t>
            </a:r>
            <a:r>
              <a:rPr lang="en-GB" altLang="en-US" sz="1400" dirty="0">
                <a:solidFill>
                  <a:srgbClr val="003A6A"/>
                </a:solidFill>
              </a:rPr>
              <a:t>Semiconductor detectors for monitoring radiation processing.</a:t>
            </a:r>
            <a:endParaRPr lang="it-IT" altLang="en-US" sz="1400" dirty="0">
              <a:solidFill>
                <a:srgbClr val="003A6A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3A6A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"/>
    </mc:Choice>
    <mc:Fallback xmlns=""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4" y="-3819"/>
            <a:ext cx="10450286" cy="686181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-1" r="76232" b="2721"/>
          <a:stretch/>
        </p:blipFill>
        <p:spPr bwMode="auto">
          <a:xfrm>
            <a:off x="100541" y="112900"/>
            <a:ext cx="693946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2"/>
    </mc:Choice>
    <mc:Fallback xmlns="">
      <p:transition spd="slow" advTm="2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testo 3"/>
          <p:cNvSpPr txBox="1">
            <a:spLocks/>
          </p:cNvSpPr>
          <p:nvPr/>
        </p:nvSpPr>
        <p:spPr>
          <a:xfrm>
            <a:off x="-242515" y="39478"/>
            <a:ext cx="12541623" cy="4000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long-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human stay in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endParaRPr lang="it-IT" altLang="en-US" sz="3200" b="1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nettore diritto 35"/>
          <p:cNvCxnSpPr/>
          <p:nvPr/>
        </p:nvCxnSpPr>
        <p:spPr>
          <a:xfrm>
            <a:off x="0" y="701893"/>
            <a:ext cx="12192000" cy="0"/>
          </a:xfrm>
          <a:prstGeom prst="line">
            <a:avLst/>
          </a:prstGeom>
          <a:ln w="38100">
            <a:solidFill>
              <a:srgbClr val="003A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uppo 46"/>
          <p:cNvGrpSpPr/>
          <p:nvPr/>
        </p:nvGrpSpPr>
        <p:grpSpPr>
          <a:xfrm>
            <a:off x="564067" y="880478"/>
            <a:ext cx="5464230" cy="5466501"/>
            <a:chOff x="564067" y="880478"/>
            <a:chExt cx="5464230" cy="5466501"/>
          </a:xfrm>
        </p:grpSpPr>
        <p:grpSp>
          <p:nvGrpSpPr>
            <p:cNvPr id="42" name="Gruppo 41"/>
            <p:cNvGrpSpPr/>
            <p:nvPr/>
          </p:nvGrpSpPr>
          <p:grpSpPr>
            <a:xfrm>
              <a:off x="564067" y="880478"/>
              <a:ext cx="5400800" cy="5204136"/>
              <a:chOff x="624257" y="1350551"/>
              <a:chExt cx="5400800" cy="5204136"/>
            </a:xfrm>
          </p:grpSpPr>
          <p:pic>
            <p:nvPicPr>
              <p:cNvPr id="24" name="Shape 100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258" y="1350551"/>
                <a:ext cx="5400799" cy="5204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365" b="98142" l="778" r="98111">
                            <a14:foregroundMark x1="16222" y1="47973" x2="16222" y2="47973"/>
                            <a14:foregroundMark x1="27778" y1="48818" x2="27778" y2="48818"/>
                            <a14:foregroundMark x1="40000" y1="48986" x2="40000" y2="48986"/>
                            <a14:foregroundMark x1="64111" y1="47466" x2="64111" y2="47466"/>
                            <a14:foregroundMark x1="77222" y1="48142" x2="77222" y2="48142"/>
                            <a14:foregroundMark x1="92222" y1="49493" x2="92222" y2="49493"/>
                            <a14:foregroundMark x1="54000" y1="35135" x2="54000" y2="35135"/>
                            <a14:foregroundMark x1="64556" y1="23142" x2="64556" y2="23142"/>
                            <a14:foregroundMark x1="68333" y1="32770" x2="68333" y2="32770"/>
                            <a14:foregroundMark x1="49556" y1="14696" x2="49556" y2="14696"/>
                            <a14:foregroundMark x1="43444" y1="16723" x2="43444" y2="16723"/>
                            <a14:foregroundMark x1="38333" y1="32095" x2="38333" y2="320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57" y="1384653"/>
                <a:ext cx="978390" cy="643563"/>
              </a:xfrm>
              <a:prstGeom prst="rect">
                <a:avLst/>
              </a:prstGeom>
            </p:spPr>
          </p:pic>
        </p:grpSp>
        <p:sp>
          <p:nvSpPr>
            <p:cNvPr id="44" name="CasellaDiTesto 43"/>
            <p:cNvSpPr txBox="1"/>
            <p:nvPr/>
          </p:nvSpPr>
          <p:spPr>
            <a:xfrm>
              <a:off x="604650" y="5931481"/>
              <a:ext cx="54236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A principal flow diagram of a closed bio</a:t>
              </a:r>
              <a:r>
                <a:rPr lang="en-GB" sz="10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regenerative life support system in space technology ©Melissa Foundation</a:t>
              </a:r>
            </a:p>
          </p:txBody>
        </p:sp>
      </p:grpSp>
      <p:grpSp>
        <p:nvGrpSpPr>
          <p:cNvPr id="48" name="Gruppo 47"/>
          <p:cNvGrpSpPr/>
          <p:nvPr/>
        </p:nvGrpSpPr>
        <p:grpSpPr>
          <a:xfrm>
            <a:off x="6028297" y="1639240"/>
            <a:ext cx="6086969" cy="3823304"/>
            <a:chOff x="6028297" y="1871967"/>
            <a:chExt cx="6086969" cy="3823304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297" y="1871967"/>
              <a:ext cx="6086969" cy="3556431"/>
            </a:xfrm>
            <a:prstGeom prst="rect">
              <a:avLst/>
            </a:prstGeom>
          </p:spPr>
        </p:pic>
        <p:sp>
          <p:nvSpPr>
            <p:cNvPr id="46" name="Rettangolo 45"/>
            <p:cNvSpPr/>
            <p:nvPr/>
          </p:nvSpPr>
          <p:spPr>
            <a:xfrm>
              <a:off x="6848409" y="5441355"/>
              <a:ext cx="444674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Controlled Ecological Life Support System (CELSS) ©Yuan et al., 2019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8"/>
    </mc:Choice>
    <mc:Fallback xmlns="">
      <p:transition spd="slow" advTm="4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1"/>
          <p:cNvSpPr txBox="1">
            <a:spLocks/>
          </p:cNvSpPr>
          <p:nvPr/>
        </p:nvSpPr>
        <p:spPr>
          <a:xfrm>
            <a:off x="56529" y="62664"/>
            <a:ext cx="12076375" cy="800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Cultivating</a:t>
            </a:r>
            <a:r>
              <a:rPr lang="it-IT" altLang="en-US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crops</a:t>
            </a:r>
            <a:r>
              <a:rPr lang="it-IT" altLang="en-US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it-IT" altLang="en-US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confined</a:t>
            </a:r>
            <a:r>
              <a:rPr lang="it-IT" altLang="en-US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GB" altLang="en-US" b="1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70122" y="933852"/>
            <a:ext cx="12052434" cy="5376767"/>
            <a:chOff x="69897" y="854274"/>
            <a:chExt cx="12052434" cy="5376767"/>
          </a:xfrm>
        </p:grpSpPr>
        <p:grpSp>
          <p:nvGrpSpPr>
            <p:cNvPr id="6" name="Gruppo 5"/>
            <p:cNvGrpSpPr/>
            <p:nvPr/>
          </p:nvGrpSpPr>
          <p:grpSpPr>
            <a:xfrm>
              <a:off x="139794" y="854274"/>
              <a:ext cx="11909422" cy="2212340"/>
              <a:chOff x="141288" y="1034528"/>
              <a:chExt cx="11909422" cy="2212340"/>
            </a:xfrm>
          </p:grpSpPr>
          <p:cxnSp>
            <p:nvCxnSpPr>
              <p:cNvPr id="21" name="Connettore diritto 20"/>
              <p:cNvCxnSpPr>
                <a:stCxn id="14" idx="3"/>
                <a:endCxn id="15" idx="1"/>
              </p:cNvCxnSpPr>
              <p:nvPr/>
            </p:nvCxnSpPr>
            <p:spPr>
              <a:xfrm flipV="1">
                <a:off x="4035830" y="2130728"/>
                <a:ext cx="4120339" cy="20800"/>
              </a:xfrm>
              <a:prstGeom prst="line">
                <a:avLst/>
              </a:prstGeom>
              <a:ln w="57150">
                <a:solidFill>
                  <a:srgbClr val="003A6A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288" y="1056188"/>
                <a:ext cx="3894542" cy="2190680"/>
              </a:xfrm>
              <a:prstGeom prst="rect">
                <a:avLst/>
              </a:prstGeom>
              <a:ln w="38100">
                <a:solidFill>
                  <a:srgbClr val="003A6A"/>
                </a:solidFill>
              </a:ln>
            </p:spPr>
          </p:pic>
          <p:pic>
            <p:nvPicPr>
              <p:cNvPr id="15" name="Immagine 14"/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6169" y="1034528"/>
                <a:ext cx="3894541" cy="2192400"/>
              </a:xfrm>
              <a:prstGeom prst="rect">
                <a:avLst/>
              </a:prstGeom>
              <a:ln w="38100">
                <a:solidFill>
                  <a:srgbClr val="003A6A"/>
                </a:solidFill>
              </a:ln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830" y="1120191"/>
                <a:ext cx="2068313" cy="206831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2" name="Rettangolo 1"/>
            <p:cNvSpPr/>
            <p:nvPr/>
          </p:nvSpPr>
          <p:spPr>
            <a:xfrm>
              <a:off x="900441" y="3099328"/>
              <a:ext cx="2125903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EDEN-ISS </a:t>
              </a:r>
              <a:r>
                <a:rPr lang="it-IT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 ©</a:t>
              </a:r>
              <a:r>
                <a:rPr lang="it-IT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Mullet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, AWI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8397792" y="3066614"/>
              <a:ext cx="340830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Inside of the EDEN-ISS </a:t>
              </a:r>
              <a:r>
                <a:rPr lang="it-IT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module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 ©</a:t>
              </a:r>
              <a:r>
                <a:rPr lang="it-IT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Stubenrauch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, SATC</a:t>
              </a:r>
            </a:p>
          </p:txBody>
        </p:sp>
        <p:pic>
          <p:nvPicPr>
            <p:cNvPr id="22" name="Immagine 21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4671" y="3420452"/>
              <a:ext cx="3894543" cy="2192400"/>
            </a:xfrm>
            <a:prstGeom prst="rect">
              <a:avLst/>
            </a:prstGeom>
            <a:noFill/>
            <a:ln w="38100">
              <a:solidFill>
                <a:srgbClr val="003A6A"/>
              </a:solidFill>
            </a:ln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94" y="3417060"/>
              <a:ext cx="3894544" cy="2199185"/>
            </a:xfrm>
            <a:prstGeom prst="rect">
              <a:avLst/>
            </a:prstGeom>
            <a:ln w="38100">
              <a:solidFill>
                <a:srgbClr val="003A6A"/>
              </a:solidFill>
            </a:ln>
          </p:spPr>
        </p:pic>
        <p:cxnSp>
          <p:nvCxnSpPr>
            <p:cNvPr id="25" name="Connettore diritto 24"/>
            <p:cNvCxnSpPr/>
            <p:nvPr/>
          </p:nvCxnSpPr>
          <p:spPr>
            <a:xfrm flipV="1">
              <a:off x="4034335" y="4560531"/>
              <a:ext cx="4120339" cy="20800"/>
            </a:xfrm>
            <a:prstGeom prst="line">
              <a:avLst/>
            </a:prstGeom>
            <a:ln w="57150">
              <a:solidFill>
                <a:srgbClr val="003A6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3" r="2864"/>
            <a:stretch/>
          </p:blipFill>
          <p:spPr>
            <a:xfrm>
              <a:off x="4840472" y="3794036"/>
              <a:ext cx="2508068" cy="158616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" name="Rettangolo 3"/>
            <p:cNvSpPr/>
            <p:nvPr/>
          </p:nvSpPr>
          <p:spPr>
            <a:xfrm>
              <a:off x="69897" y="5653960"/>
              <a:ext cx="4034335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NASA astronaut Jessica Meir cuts </a:t>
              </a:r>
              <a:r>
                <a:rPr lang="en-GB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Mizuna</a:t>
              </a:r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 mustard green leaves grown on the International Space Station for the VEG-04B space agriculture study, 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©NASA</a:t>
              </a:r>
            </a:p>
          </p:txBody>
        </p:sp>
        <p:sp>
          <p:nvSpPr>
            <p:cNvPr id="5" name="Rettangolo 4"/>
            <p:cNvSpPr/>
            <p:nvPr/>
          </p:nvSpPr>
          <p:spPr>
            <a:xfrm>
              <a:off x="8064136" y="5635931"/>
              <a:ext cx="4058195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Astronaut Shane Kimbrough in front of the 'Veggie' chamber on the ISS, </a:t>
              </a:r>
              <a:r>
                <a:rPr lang="it-IT" sz="1050" dirty="0">
                  <a:latin typeface="Arial" panose="020B0604020202020204" pitchFamily="34" charset="0"/>
                  <a:cs typeface="Arial" panose="020B0604020202020204" pitchFamily="34" charset="0"/>
                </a:rPr>
                <a:t>©NASA</a:t>
              </a:r>
              <a:endParaRPr lang="en-GB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79"/>
    </mc:Choice>
    <mc:Fallback xmlns="">
      <p:transition spd="slow" advTm="6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/>
          <p:cNvGrpSpPr/>
          <p:nvPr/>
        </p:nvGrpSpPr>
        <p:grpSpPr>
          <a:xfrm>
            <a:off x="5712822" y="4095334"/>
            <a:ext cx="6389727" cy="2549552"/>
            <a:chOff x="6235336" y="4243134"/>
            <a:chExt cx="6389727" cy="2459038"/>
          </a:xfrm>
        </p:grpSpPr>
        <p:pic>
          <p:nvPicPr>
            <p:cNvPr id="23" name="Immagin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336" y="4243134"/>
              <a:ext cx="3573462" cy="245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asellaDiTesto 23"/>
            <p:cNvSpPr txBox="1">
              <a:spLocks noChangeArrowheads="1"/>
            </p:cNvSpPr>
            <p:nvPr/>
          </p:nvSpPr>
          <p:spPr bwMode="auto">
            <a:xfrm>
              <a:off x="9195084" y="4569690"/>
              <a:ext cx="3429979" cy="1513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600" dirty="0" err="1" smtClean="0">
                  <a:solidFill>
                    <a:srgbClr val="0D3858"/>
                  </a:solidFill>
                  <a:cs typeface="Arial" panose="020B0604020202020204" pitchFamily="34" charset="0"/>
                </a:rPr>
                <a:t>Pathologi</a:t>
              </a: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c</a:t>
              </a:r>
              <a:r>
                <a:rPr lang="it-IT" altLang="en-US" sz="1600" dirty="0" err="1" smtClean="0">
                  <a:solidFill>
                    <a:srgbClr val="0D3858"/>
                  </a:solidFill>
                  <a:cs typeface="Arial" panose="020B0604020202020204" pitchFamily="34" charset="0"/>
                </a:rPr>
                <a:t>al</a:t>
              </a:r>
              <a:r>
                <a:rPr lang="it-IT" altLang="en-US" sz="1600" dirty="0" smtClean="0">
                  <a:solidFill>
                    <a:srgbClr val="0D3858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600" dirty="0">
                  <a:solidFill>
                    <a:srgbClr val="0D3858"/>
                  </a:solidFill>
                  <a:cs typeface="Arial" panose="020B0604020202020204" pitchFamily="34" charset="0"/>
                </a:rPr>
                <a:t>conditions:</a:t>
              </a:r>
            </a:p>
            <a:p>
              <a:pPr lvl="1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Cancer</a:t>
              </a:r>
              <a:endParaRPr lang="it-IT" altLang="en-US" sz="1600" dirty="0">
                <a:solidFill>
                  <a:srgbClr val="0D3858"/>
                </a:solidFill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en-US" sz="1600" dirty="0">
                  <a:solidFill>
                    <a:srgbClr val="0D3858"/>
                  </a:solidFill>
                  <a:cs typeface="Arial" panose="020B0604020202020204" pitchFamily="34" charset="0"/>
                </a:rPr>
                <a:t>Immune </a:t>
              </a: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depression</a:t>
              </a:r>
              <a:endParaRPr lang="it-IT" altLang="en-US" sz="1600" dirty="0">
                <a:solidFill>
                  <a:srgbClr val="0D3858"/>
                </a:solidFill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Neudegenerative</a:t>
              </a:r>
              <a:r>
                <a:rPr lang="it-IT" altLang="en-US" sz="1600" dirty="0">
                  <a:solidFill>
                    <a:srgbClr val="0D3858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diseases</a:t>
              </a:r>
              <a:endParaRPr lang="it-IT" altLang="en-US" sz="1600" dirty="0">
                <a:solidFill>
                  <a:srgbClr val="0D3858"/>
                </a:solidFill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Inflammatory</a:t>
              </a:r>
              <a:r>
                <a:rPr lang="it-IT" altLang="en-US" sz="1600" dirty="0">
                  <a:solidFill>
                    <a:srgbClr val="0D3858"/>
                  </a:solidFill>
                  <a:cs typeface="Arial" panose="020B0604020202020204" pitchFamily="34" charset="0"/>
                </a:rPr>
                <a:t> </a:t>
              </a: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diseases</a:t>
              </a:r>
              <a:endParaRPr lang="it-IT" altLang="en-US" sz="1600" dirty="0">
                <a:solidFill>
                  <a:srgbClr val="0D3858"/>
                </a:solidFill>
                <a:cs typeface="Arial" panose="020B0604020202020204" pitchFamily="34" charset="0"/>
              </a:endParaRPr>
            </a:p>
            <a:p>
              <a:pPr lvl="1" eaLnBrk="1" hangingPunct="1"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it-IT" altLang="en-US" sz="1600" dirty="0" err="1">
                  <a:solidFill>
                    <a:srgbClr val="0D3858"/>
                  </a:solidFill>
                  <a:cs typeface="Arial" panose="020B0604020202020204" pitchFamily="34" charset="0"/>
                </a:rPr>
                <a:t>Ageing</a:t>
              </a:r>
              <a:endParaRPr lang="it-IT" altLang="en-US" sz="1600" dirty="0">
                <a:solidFill>
                  <a:srgbClr val="0D3858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683943" y="1050471"/>
            <a:ext cx="4741870" cy="4848768"/>
            <a:chOff x="6649315" y="1339787"/>
            <a:chExt cx="4741870" cy="484876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5019135A-D2FA-4794-97BA-9E116B050A92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21895" y="2145592"/>
              <a:ext cx="4608349" cy="2348121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96E824E-8222-47CA-88DB-C40F66E4AD73}"/>
                </a:ext>
              </a:extLst>
            </p:cNvPr>
            <p:cNvSpPr/>
            <p:nvPr/>
          </p:nvSpPr>
          <p:spPr>
            <a:xfrm>
              <a:off x="6721894" y="2145591"/>
              <a:ext cx="4608349" cy="2348121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6721895" y="1339787"/>
              <a:ext cx="4381533" cy="781014"/>
              <a:chOff x="194462" y="100643"/>
              <a:chExt cx="5947183" cy="1041675"/>
            </a:xfrm>
          </p:grpSpPr>
          <p:pic>
            <p:nvPicPr>
              <p:cNvPr id="10" name="Immagine 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74" b="85631"/>
              <a:stretch/>
            </p:blipFill>
            <p:spPr bwMode="auto">
              <a:xfrm>
                <a:off x="194462" y="194862"/>
                <a:ext cx="3618517" cy="914394"/>
              </a:xfrm>
              <a:prstGeom prst="rect">
                <a:avLst/>
              </a:prstGeom>
              <a:noFill/>
              <a:ln w="9525">
                <a:solidFill>
                  <a:srgbClr val="003A6A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Immagine 1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6248" y="100643"/>
                <a:ext cx="2225397" cy="1041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ttangolo 7"/>
            <p:cNvSpPr/>
            <p:nvPr/>
          </p:nvSpPr>
          <p:spPr>
            <a:xfrm>
              <a:off x="6649315" y="4685579"/>
              <a:ext cx="4741870" cy="15029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defTabSz="44926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1pPr>
              <a:lvl2pPr marL="742950" indent="-285750" algn="l" defTabSz="44926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2pPr>
              <a:lvl3pPr marL="11430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3pPr>
              <a:lvl4pPr marL="16002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4pPr>
              <a:lvl5pPr marL="2057400" indent="-228600" algn="l" defTabSz="449263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Calibri" pitchFamily="34" charset="0"/>
                  <a:ea typeface="MS Gothic" pitchFamily="49" charset="-128"/>
                  <a:cs typeface="Arial" pitchFamily="34" charset="0"/>
                </a:defRPr>
              </a:lvl9pPr>
            </a:lstStyle>
            <a:p>
              <a:pPr algn="just">
                <a:spcAft>
                  <a:spcPts val="661"/>
                </a:spcAft>
                <a:defRPr/>
              </a:pPr>
              <a:r>
                <a:rPr lang="en-US" sz="1600" dirty="0">
                  <a:solidFill>
                    <a:srgbClr val="003A6A"/>
                  </a:solidFill>
                  <a:latin typeface="Arial" panose="020B0604020202020204" pitchFamily="34" charset="0"/>
                </a:rPr>
                <a:t>Cultivation of plants as a source of:</a:t>
              </a:r>
            </a:p>
            <a:p>
              <a:pPr marL="285750" indent="-285750" algn="just">
                <a:spcAft>
                  <a:spcPts val="661"/>
                </a:spcAft>
                <a:buFontTx/>
                <a:buChar char="-"/>
                <a:defRPr/>
              </a:pPr>
              <a:r>
                <a:rPr lang="en-US" sz="1600" dirty="0">
                  <a:solidFill>
                    <a:srgbClr val="003A6A"/>
                  </a:solidFill>
                  <a:latin typeface="Arial" panose="020B0604020202020204" pitchFamily="34" charset="0"/>
                </a:rPr>
                <a:t>fresh food</a:t>
              </a:r>
            </a:p>
            <a:p>
              <a:pPr marL="285750" indent="-285750" algn="just">
                <a:spcAft>
                  <a:spcPts val="661"/>
                </a:spcAft>
                <a:buFontTx/>
                <a:buChar char="-"/>
                <a:defRPr/>
              </a:pPr>
              <a:r>
                <a:rPr lang="en-US" sz="1600" dirty="0">
                  <a:solidFill>
                    <a:srgbClr val="003A6A"/>
                  </a:solidFill>
                  <a:latin typeface="Arial" panose="020B0604020202020204" pitchFamily="34" charset="0"/>
                </a:rPr>
                <a:t>bioactive </a:t>
              </a:r>
              <a:r>
                <a:rPr lang="en-US" sz="1600" dirty="0" smtClean="0">
                  <a:solidFill>
                    <a:srgbClr val="003A6A"/>
                  </a:solidFill>
                  <a:latin typeface="Arial" panose="020B0604020202020204" pitchFamily="34" charset="0"/>
                </a:rPr>
                <a:t>molecules are able to counteract </a:t>
              </a:r>
              <a:r>
                <a:rPr lang="en-US" sz="1600" dirty="0">
                  <a:solidFill>
                    <a:srgbClr val="003A6A"/>
                  </a:solidFill>
                  <a:latin typeface="Arial" panose="020B0604020202020204" pitchFamily="34" charset="0"/>
                </a:rPr>
                <a:t>the effects of permanence in confined environments exposed to </a:t>
              </a:r>
              <a:r>
                <a:rPr lang="en-US" sz="1600" dirty="0" err="1">
                  <a:solidFill>
                    <a:srgbClr val="003A6A"/>
                  </a:solidFill>
                  <a:latin typeface="Arial" panose="020B0604020202020204" pitchFamily="34" charset="0"/>
                </a:rPr>
                <a:t>astro</a:t>
              </a:r>
              <a:r>
                <a:rPr lang="en-US" sz="1600" dirty="0">
                  <a:solidFill>
                    <a:srgbClr val="003A6A"/>
                  </a:solidFill>
                  <a:latin typeface="Arial" panose="020B0604020202020204" pitchFamily="34" charset="0"/>
                </a:rPr>
                <a:t>-physical stimuli</a:t>
              </a:r>
              <a:endParaRPr lang="it-IT" sz="1600" dirty="0">
                <a:solidFill>
                  <a:srgbClr val="003A6A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0065690" y="4275589"/>
              <a:ext cx="1325495" cy="218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it-IT" sz="800" dirty="0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©</a:t>
              </a:r>
              <a:r>
                <a:rPr lang="it-IT" sz="800" dirty="0" err="1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Kurzgesagt</a:t>
              </a:r>
              <a:r>
                <a:rPr lang="it-IT" sz="800" dirty="0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 – In a </a:t>
              </a:r>
              <a:r>
                <a:rPr lang="it-IT" sz="800" dirty="0" err="1">
                  <a:solidFill>
                    <a:schemeClr val="bg1"/>
                  </a:solidFill>
                  <a:latin typeface="+mj-lt"/>
                  <a:cs typeface="Helvetica" panose="020B0604020202020204" pitchFamily="34" charset="0"/>
                </a:rPr>
                <a:t>Nutshell</a:t>
              </a:r>
              <a:endParaRPr lang="en-GB" sz="80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endParaRPr>
            </a:p>
          </p:txBody>
        </p:sp>
      </p:grpSp>
      <p:sp>
        <p:nvSpPr>
          <p:cNvPr id="13" name="Segnaposto testo 3"/>
          <p:cNvSpPr txBox="1">
            <a:spLocks/>
          </p:cNvSpPr>
          <p:nvPr/>
        </p:nvSpPr>
        <p:spPr>
          <a:xfrm>
            <a:off x="1570182" y="51059"/>
            <a:ext cx="9051636" cy="5680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it-IT" altLang="en-US" sz="3200" b="1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ttore diritto 13"/>
          <p:cNvCxnSpPr/>
          <p:nvPr/>
        </p:nvCxnSpPr>
        <p:spPr>
          <a:xfrm>
            <a:off x="0" y="701893"/>
            <a:ext cx="12192000" cy="0"/>
          </a:xfrm>
          <a:prstGeom prst="line">
            <a:avLst/>
          </a:prstGeom>
          <a:ln w="38100">
            <a:solidFill>
              <a:srgbClr val="003A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6886D85C-37C7-45B8-8965-C2F9CD2B67F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647393" y="1871662"/>
            <a:ext cx="4608349" cy="233427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2D13CC23-9789-407F-89AE-E0DEB1D9A864}"/>
              </a:ext>
            </a:extLst>
          </p:cNvPr>
          <p:cNvSpPr/>
          <p:nvPr/>
        </p:nvSpPr>
        <p:spPr>
          <a:xfrm>
            <a:off x="6629997" y="1868178"/>
            <a:ext cx="4608349" cy="2348121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/>
          <p:cNvSpPr txBox="1"/>
          <p:nvPr/>
        </p:nvSpPr>
        <p:spPr>
          <a:xfrm>
            <a:off x="6112087" y="1193284"/>
            <a:ext cx="567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</a:t>
            </a:r>
            <a:r>
              <a:rPr lang="it-IT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ionizing</a:t>
            </a:r>
            <a:r>
              <a:rPr lang="it-IT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(IR) on Mars Surface</a:t>
            </a:r>
            <a:endParaRPr lang="en-GB" b="1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947643" y="3975890"/>
            <a:ext cx="1325495" cy="21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80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©</a:t>
            </a:r>
            <a:r>
              <a:rPr lang="it-IT" sz="800" dirty="0" err="1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Kurzgesagt</a:t>
            </a:r>
            <a:r>
              <a:rPr lang="it-IT" sz="800" dirty="0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 – In a </a:t>
            </a:r>
            <a:r>
              <a:rPr lang="it-IT" sz="800" dirty="0" err="1">
                <a:solidFill>
                  <a:schemeClr val="bg1"/>
                </a:solidFill>
                <a:latin typeface="+mj-lt"/>
                <a:cs typeface="Helvetica" panose="020B0604020202020204" pitchFamily="34" charset="0"/>
              </a:rPr>
              <a:t>Nutshell</a:t>
            </a:r>
            <a:endParaRPr lang="en-GB" sz="800" dirty="0">
              <a:solidFill>
                <a:schemeClr val="bg1"/>
              </a:solidFill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3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2"/>
    </mc:Choice>
    <mc:Fallback xmlns="">
      <p:transition spd="slow" advTm="7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testo 3"/>
          <p:cNvSpPr txBox="1">
            <a:spLocks/>
          </p:cNvSpPr>
          <p:nvPr/>
        </p:nvSpPr>
        <p:spPr>
          <a:xfrm>
            <a:off x="-174812" y="60460"/>
            <a:ext cx="12541623" cy="4000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07272">
              <a:buNone/>
              <a:defRPr/>
            </a:pPr>
            <a:r>
              <a:rPr lang="en-US" sz="2800" b="1" dirty="0">
                <a:solidFill>
                  <a:srgbClr val="003A6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Optimization of the production of natural anti-oxidants in plants</a:t>
            </a:r>
          </a:p>
        </p:txBody>
      </p:sp>
      <p:cxnSp>
        <p:nvCxnSpPr>
          <p:cNvPr id="6" name="Connettore diritto 5"/>
          <p:cNvCxnSpPr/>
          <p:nvPr/>
        </p:nvCxnSpPr>
        <p:spPr>
          <a:xfrm>
            <a:off x="0" y="701893"/>
            <a:ext cx="12192000" cy="0"/>
          </a:xfrm>
          <a:prstGeom prst="line">
            <a:avLst/>
          </a:prstGeom>
          <a:ln w="38100">
            <a:solidFill>
              <a:srgbClr val="003A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arrotondato 6"/>
          <p:cNvSpPr/>
          <p:nvPr/>
        </p:nvSpPr>
        <p:spPr>
          <a:xfrm>
            <a:off x="167578" y="1276145"/>
            <a:ext cx="1687303" cy="2609092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asellaDiTesto 11"/>
          <p:cNvSpPr txBox="1"/>
          <p:nvPr/>
        </p:nvSpPr>
        <p:spPr>
          <a:xfrm>
            <a:off x="1982176" y="1672750"/>
            <a:ext cx="431975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hangingPunct="1">
              <a:buFontTx/>
              <a:buChar char="-"/>
              <a:defRPr/>
            </a:pP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-market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potatoes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lettuce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onions</a:t>
            </a:r>
            <a:endParaRPr lang="it-IT" sz="1400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it-IT" sz="1400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bioactive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it-IT" sz="1400" dirty="0" smtClean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</a:t>
            </a:r>
            <a:r>
              <a:rPr lang="it-IT" sz="1400" dirty="0" err="1" smtClean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it-IT" sz="1400" dirty="0" smtClean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of: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alpha-lipoic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acid,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lycopene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choline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folic</a:t>
            </a:r>
            <a:r>
              <a:rPr lang="it-IT" sz="1400" dirty="0">
                <a:solidFill>
                  <a:srgbClr val="0D3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beta-carotene,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lutein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ascorbic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acid.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67578" y="4126621"/>
            <a:ext cx="6149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Solanum </a:t>
            </a:r>
            <a:r>
              <a:rPr lang="it-IT" sz="1400" b="1" i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lycopersicum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L., cv. MicroTom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bioengineered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anthocyanins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R2R3-MYB from </a:t>
            </a:r>
            <a:r>
              <a:rPr lang="it-IT" sz="1400" b="1" i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Petunia hybrida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GB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Plant Development and (Epi)Genetics, Swammerdam Institute for Life Sciences, University of Amsterdam.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05582" y="5582375"/>
            <a:ext cx="119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expressing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anthocyanins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bioaccumulation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the Intermediate anthocyanins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(IAG) and the high anthocyanins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(HAG).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6467409" y="1130248"/>
            <a:ext cx="5694774" cy="4023772"/>
            <a:chOff x="6858387" y="701893"/>
            <a:chExt cx="5694774" cy="4023772"/>
          </a:xfrm>
        </p:grpSpPr>
        <p:pic>
          <p:nvPicPr>
            <p:cNvPr id="13" name="Immagin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991" y="701893"/>
              <a:ext cx="3196448" cy="30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7"/>
            <p:cNvSpPr/>
            <p:nvPr/>
          </p:nvSpPr>
          <p:spPr>
            <a:xfrm>
              <a:off x="6858387" y="3483572"/>
              <a:ext cx="1569660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1300" b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Nutraceutical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role</a:t>
              </a:r>
              <a:endParaRPr lang="it-IT" sz="13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10721441" y="3433003"/>
              <a:ext cx="1831720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protect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plants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b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against</a:t>
              </a:r>
              <a:r>
                <a:rPr lang="it-IT" sz="13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b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oxidative</a:t>
              </a:r>
              <a:r>
                <a:rPr lang="it-IT" sz="13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stress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/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(i.e. due to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ionizing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softening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rotting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fungal</a:t>
              </a:r>
              <a:r>
                <a:rPr lang="it-IT" sz="13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3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infections</a:t>
              </a:r>
              <a:endParaRPr lang="it-IT" sz="13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ttore 4 14"/>
            <p:cNvCxnSpPr/>
            <p:nvPr/>
          </p:nvCxnSpPr>
          <p:spPr>
            <a:xfrm>
              <a:off x="11205439" y="2021689"/>
              <a:ext cx="432000" cy="1404000"/>
            </a:xfrm>
            <a:prstGeom prst="bentConnector2">
              <a:avLst/>
            </a:prstGeom>
            <a:ln>
              <a:solidFill>
                <a:srgbClr val="003A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4 16"/>
            <p:cNvCxnSpPr>
              <a:cxnSpLocks/>
            </p:cNvCxnSpPr>
            <p:nvPr/>
          </p:nvCxnSpPr>
          <p:spPr>
            <a:xfrm rot="10800000" flipV="1">
              <a:off x="7643218" y="2024014"/>
              <a:ext cx="432000" cy="1404000"/>
            </a:xfrm>
            <a:prstGeom prst="bentConnector2">
              <a:avLst/>
            </a:prstGeom>
            <a:ln>
              <a:solidFill>
                <a:srgbClr val="003A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27"/>
    </mc:Choice>
    <mc:Fallback xmlns="">
      <p:transition spd="slow" advTm="9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6BF351-C64D-4179-B71B-B5BD3852D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7</a:t>
            </a:fld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99FC3E4-19C2-4361-83C0-B9665F4A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721"/>
            <a:ext cx="10972800" cy="53348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conditions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82646" y="1229196"/>
            <a:ext cx="11383605" cy="4927482"/>
            <a:chOff x="387876" y="1098849"/>
            <a:chExt cx="11383605" cy="4927482"/>
          </a:xfrm>
        </p:grpSpPr>
        <p:pic>
          <p:nvPicPr>
            <p:cNvPr id="19" name="Immagin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76" y="3148055"/>
              <a:ext cx="3790711" cy="28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4155" y="1098849"/>
              <a:ext cx="3717326" cy="4927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magin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082" y="3148055"/>
              <a:ext cx="3837701" cy="287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ttangolo 23"/>
            <p:cNvSpPr/>
            <p:nvPr/>
          </p:nvSpPr>
          <p:spPr>
            <a:xfrm>
              <a:off x="387876" y="1098849"/>
              <a:ext cx="762841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eaLnBrk="1" hangingPunct="1">
                <a:lnSpc>
                  <a:spcPct val="150000"/>
                </a:lnSpc>
                <a:defRPr/>
              </a:pP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it-IT" sz="1600" i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</a:t>
              </a:r>
              <a:r>
                <a:rPr lang="it-IT" sz="1600" i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lycopersicum</a:t>
              </a:r>
              <a:r>
                <a:rPr lang="it-IT" sz="1600" i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L., cv. ‘MicroTom’ (wild type, IAG and HAG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lines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);</a:t>
              </a:r>
            </a:p>
            <a:p>
              <a:pPr algn="just" eaLnBrk="1" hangingPunct="1">
                <a:lnSpc>
                  <a:spcPct val="150000"/>
                </a:lnSpc>
                <a:defRPr/>
              </a:pP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Plants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were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cultivated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a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containment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greenhouse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 an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hydroponic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system,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integrating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light with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artificial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light (blue LED 70 µmol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sec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red LED µmol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sec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white LED 70 µmol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sec</a:t>
              </a: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16 hours light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25°C and 8 hours dark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16°C).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7"/>
    </mc:Choice>
    <mc:Fallback xmlns="">
      <p:transition spd="slow" advTm="1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6BF351-C64D-4179-B71B-B5BD3852D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8</a:t>
            </a:fld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999FC3E4-19C2-4361-83C0-B9665F4A1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721"/>
            <a:ext cx="10972800" cy="53348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7CDB252B-06D5-49A1-9D7E-82567EEC270D}"/>
              </a:ext>
            </a:extLst>
          </p:cNvPr>
          <p:cNvSpPr/>
          <p:nvPr/>
        </p:nvSpPr>
        <p:spPr>
          <a:xfrm>
            <a:off x="348676" y="2373574"/>
            <a:ext cx="4591879" cy="2558593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3A6A"/>
                </a:solidFill>
              </a:rPr>
              <a:t>Aim of the work</a:t>
            </a:r>
          </a:p>
          <a:p>
            <a:pPr algn="just"/>
            <a:endParaRPr lang="en-GB" sz="2000" dirty="0">
              <a:solidFill>
                <a:srgbClr val="003A6A"/>
              </a:solidFill>
            </a:endParaRPr>
          </a:p>
          <a:p>
            <a:pPr algn="just"/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activity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ionizing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on tomato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(cv.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MicroTom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constitutive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anthocyanins</a:t>
            </a:r>
            <a:r>
              <a:rPr lang="it-IT" b="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b="0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111324" y="1114871"/>
            <a:ext cx="6732000" cy="5076000"/>
            <a:chOff x="5291060" y="1273478"/>
            <a:chExt cx="6661256" cy="5024837"/>
          </a:xfrm>
        </p:grpSpPr>
        <p:pic>
          <p:nvPicPr>
            <p:cNvPr id="18" name="Immagine 9">
              <a:extLst>
                <a:ext uri="{FF2B5EF4-FFF2-40B4-BE49-F238E27FC236}">
                  <a16:creationId xmlns:a16="http://schemas.microsoft.com/office/drawing/2014/main" id="{D982A9C3-9D1E-42B7-B33E-215BA131B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8" t="16451" r="3758" b="6380"/>
            <a:stretch>
              <a:fillRect/>
            </a:stretch>
          </p:blipFill>
          <p:spPr bwMode="auto">
            <a:xfrm>
              <a:off x="5472462" y="3439305"/>
              <a:ext cx="4131871" cy="273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magine 7">
              <a:extLst>
                <a:ext uri="{FF2B5EF4-FFF2-40B4-BE49-F238E27FC236}">
                  <a16:creationId xmlns:a16="http://schemas.microsoft.com/office/drawing/2014/main" id="{221817E6-D4B5-4DB3-98D2-90A3BAF28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5733" y="3429466"/>
              <a:ext cx="1950543" cy="273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8DA033B-0070-4E05-8762-C4F3B66FFEFF}"/>
                </a:ext>
              </a:extLst>
            </p:cNvPr>
            <p:cNvSpPr/>
            <p:nvPr/>
          </p:nvSpPr>
          <p:spPr>
            <a:xfrm>
              <a:off x="5291060" y="1273478"/>
              <a:ext cx="6661256" cy="5024837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DDA2EA95-F35D-4E52-8388-1AC4EB926155}"/>
                </a:ext>
              </a:extLst>
            </p:cNvPr>
            <p:cNvSpPr txBox="1"/>
            <p:nvPr/>
          </p:nvSpPr>
          <p:spPr>
            <a:xfrm>
              <a:off x="5436698" y="1362121"/>
              <a:ext cx="6369979" cy="1878825"/>
            </a:xfrm>
            <a:prstGeom prst="rect">
              <a:avLst/>
            </a:prstGeom>
          </p:spPr>
          <p:txBody>
            <a:bodyPr vert="horz" wrap="square" lIns="121920" tIns="0" rIns="121920" bIns="0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Irradiation</a:t>
              </a:r>
              <a:r>
                <a:rPr lang="it-IT" sz="24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procedure:</a:t>
              </a:r>
            </a:p>
            <a:p>
              <a:pPr algn="ctr"/>
              <a:endParaRPr lang="it-IT" sz="16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600" baseline="300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 source Calliope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irradiation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facility ENEA Casaccia, Rome;</a:t>
              </a:r>
            </a:p>
            <a:p>
              <a:pPr marL="285750" indent="-285750" algn="just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analyzed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it-IT" sz="16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0Gy 0.5Gy, 5Gy (dose rate 6Gy/h), 30Gy (dose rate 60Gy/h);</a:t>
              </a:r>
            </a:p>
            <a:p>
              <a:pPr marL="285750" indent="-285750" algn="just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Irradiation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plants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growth</a:t>
              </a:r>
              <a:r>
                <a:rPr lang="it-IT" sz="16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stages </a:t>
              </a:r>
              <a:r>
                <a:rPr lang="it-IT" sz="16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 and 60 days after </a:t>
              </a:r>
              <a:r>
                <a:rPr lang="it-IT" sz="1600" b="1" dirty="0" err="1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sowing</a:t>
              </a:r>
              <a:r>
                <a:rPr lang="it-IT" sz="1600" b="1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(DAS).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9071782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9"/>
    </mc:Choice>
    <mc:Fallback xmlns="">
      <p:transition spd="slow" advTm="2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513FC9-87FF-45E8-92F9-CD62E5B0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r="5567" b="2721"/>
          <a:stretch/>
        </p:blipFill>
        <p:spPr bwMode="auto">
          <a:xfrm>
            <a:off x="1588975" y="6293201"/>
            <a:ext cx="3120218" cy="56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6979"/>
            <a:ext cx="1588975" cy="5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testo 3"/>
          <p:cNvSpPr txBox="1">
            <a:spLocks/>
          </p:cNvSpPr>
          <p:nvPr/>
        </p:nvSpPr>
        <p:spPr>
          <a:xfrm>
            <a:off x="531091" y="31756"/>
            <a:ext cx="11129818" cy="5980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human </a:t>
            </a:r>
            <a:r>
              <a:rPr lang="it-IT" altLang="en-US" sz="32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it-IT" altLang="en-US" sz="32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Mars</a:t>
            </a:r>
          </a:p>
        </p:txBody>
      </p:sp>
      <p:cxnSp>
        <p:nvCxnSpPr>
          <p:cNvPr id="5" name="Connettore diritto 4"/>
          <p:cNvCxnSpPr/>
          <p:nvPr/>
        </p:nvCxnSpPr>
        <p:spPr>
          <a:xfrm>
            <a:off x="0" y="701893"/>
            <a:ext cx="12192000" cy="0"/>
          </a:xfrm>
          <a:prstGeom prst="line">
            <a:avLst/>
          </a:prstGeom>
          <a:ln w="38100">
            <a:solidFill>
              <a:srgbClr val="003A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/>
          <p:cNvGrpSpPr/>
          <p:nvPr/>
        </p:nvGrpSpPr>
        <p:grpSpPr>
          <a:xfrm>
            <a:off x="6482434" y="781498"/>
            <a:ext cx="5555003" cy="6076502"/>
            <a:chOff x="968782" y="781498"/>
            <a:chExt cx="5555003" cy="6076502"/>
          </a:xfrm>
        </p:grpSpPr>
        <p:grpSp>
          <p:nvGrpSpPr>
            <p:cNvPr id="9" name="Gruppo 8"/>
            <p:cNvGrpSpPr/>
            <p:nvPr/>
          </p:nvGrpSpPr>
          <p:grpSpPr>
            <a:xfrm>
              <a:off x="968782" y="781498"/>
              <a:ext cx="4656954" cy="5215788"/>
              <a:chOff x="907823" y="971982"/>
              <a:chExt cx="4656954" cy="5215788"/>
            </a:xfrm>
          </p:grpSpPr>
          <p:pic>
            <p:nvPicPr>
              <p:cNvPr id="6" name="Immagin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823" y="971982"/>
                <a:ext cx="4656954" cy="521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4355420" y="1367246"/>
                <a:ext cx="861014" cy="4023360"/>
              </a:xfrm>
              <a:prstGeom prst="rect">
                <a:avLst/>
              </a:prstGeom>
              <a:noFill/>
              <a:ln w="38100">
                <a:solidFill>
                  <a:srgbClr val="003A6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GB"/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968782" y="6027003"/>
              <a:ext cx="55550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200" dirty="0">
                  <a:solidFill>
                    <a:srgbClr val="0D38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Comparison between the radiation dose equivalent for a 500-day surface stay and a 180-day </a:t>
              </a:r>
              <a:r>
                <a:rPr lang="en-GB" sz="1200" dirty="0">
                  <a:solidFill>
                    <a:srgbClr val="003A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transit to Mars (22), a 6-month stay on the International Space Station (ISS) at 420 km altitude during the 2013 solar maximum, and several earth-based sources of radiation (Hassler et al., 2014).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224116" y="1028710"/>
            <a:ext cx="6066330" cy="4520443"/>
            <a:chOff x="5291060" y="1273478"/>
            <a:chExt cx="6661256" cy="5024837"/>
          </a:xfrm>
        </p:grpSpPr>
        <p:pic>
          <p:nvPicPr>
            <p:cNvPr id="14" name="Immagine 9">
              <a:extLst>
                <a:ext uri="{FF2B5EF4-FFF2-40B4-BE49-F238E27FC236}">
                  <a16:creationId xmlns:a16="http://schemas.microsoft.com/office/drawing/2014/main" id="{D982A9C3-9D1E-42B7-B33E-215BA131B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8" t="16451" r="3758" b="6380"/>
            <a:stretch>
              <a:fillRect/>
            </a:stretch>
          </p:blipFill>
          <p:spPr bwMode="auto">
            <a:xfrm>
              <a:off x="5472462" y="3444779"/>
              <a:ext cx="4131871" cy="273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7">
              <a:extLst>
                <a:ext uri="{FF2B5EF4-FFF2-40B4-BE49-F238E27FC236}">
                  <a16:creationId xmlns:a16="http://schemas.microsoft.com/office/drawing/2014/main" id="{221817E6-D4B5-4DB3-98D2-90A3BAF28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5734" y="3444779"/>
              <a:ext cx="1950543" cy="2739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E8DA033B-0070-4E05-8762-C4F3B66FFEFF}"/>
                </a:ext>
              </a:extLst>
            </p:cNvPr>
            <p:cNvSpPr/>
            <p:nvPr/>
          </p:nvSpPr>
          <p:spPr>
            <a:xfrm>
              <a:off x="5291060" y="1273478"/>
              <a:ext cx="6661256" cy="5024837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79B05D3-2C53-4131-9E31-A5289E54AC1E}"/>
              </a:ext>
            </a:extLst>
          </p:cNvPr>
          <p:cNvSpPr txBox="1">
            <a:spLocks noChangeAspect="1"/>
          </p:cNvSpPr>
          <p:nvPr/>
        </p:nvSpPr>
        <p:spPr>
          <a:xfrm>
            <a:off x="305281" y="1166615"/>
            <a:ext cx="5904000" cy="1682512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20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20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procedure:</a:t>
            </a:r>
          </a:p>
          <a:p>
            <a:pPr algn="ctr"/>
            <a:endParaRPr lang="it-IT" sz="1600" b="1" dirty="0">
              <a:solidFill>
                <a:srgbClr val="00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aseline="300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source Calliope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facility ENEA Casaccia, Rome;</a:t>
            </a:r>
          </a:p>
          <a:p>
            <a:pPr marL="285750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analyzed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0Gy 0.5Gy, 5Gy (dose rate 6Gy/h), 30Gy (dose rate 60Gy/h);</a:t>
            </a:r>
          </a:p>
          <a:p>
            <a:pPr marL="285750" indent="-2857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it-IT" sz="1400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stages 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(30 and 60 days after </a:t>
            </a:r>
            <a:r>
              <a:rPr lang="it-IT" sz="1400" b="1" dirty="0" err="1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sowing</a:t>
            </a:r>
            <a:r>
              <a:rPr lang="it-IT" sz="1400" b="1" dirty="0">
                <a:solidFill>
                  <a:srgbClr val="003A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(DAS).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7"/>
    </mc:Choice>
    <mc:Fallback xmlns="">
      <p:transition spd="slow" advTm="5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1116</Words>
  <Application>Microsoft Office PowerPoint</Application>
  <PresentationFormat>Widescreen</PresentationFormat>
  <Paragraphs>116</Paragraphs>
  <Slides>13</Slides>
  <Notes>5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MS Gothic</vt:lpstr>
      <vt:lpstr>ＭＳ Ｐゴシック</vt:lpstr>
      <vt:lpstr>ＭＳ Ｐゴシック</vt:lpstr>
      <vt:lpstr>Arial</vt:lpstr>
      <vt:lpstr>Calibri</vt:lpstr>
      <vt:lpstr>Calibri Light</vt:lpstr>
      <vt:lpstr>Helvetica</vt:lpstr>
      <vt:lpstr>Tema di Office</vt:lpstr>
      <vt:lpstr>USE OF GAMMA RADIATION FOR THE CHARACTERIZATION OF BIOFORTIFIED TOMATO PLANTS INTENDED FOR SPACE CULTIVATION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Materials and growth conditions</vt:lpstr>
      <vt:lpstr>Irradiation tests</vt:lpstr>
      <vt:lpstr>Presentazione standard di PowerPoint</vt:lpstr>
      <vt:lpstr>Presentazione standard di PowerPoint</vt:lpstr>
      <vt:lpstr>Summary of morphometric results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GAMMA RADIATION FOR THE CHARACTERIZATION OF BIOFORTIFIED TOMATO PLANTS INTENDED FOR SPACE CULTIVATION</dc:title>
  <dc:creator>Riccardo Pagliarello</dc:creator>
  <cp:lastModifiedBy>Riccardo Pagliarello</cp:lastModifiedBy>
  <cp:revision>100</cp:revision>
  <dcterms:created xsi:type="dcterms:W3CDTF">2021-05-22T14:11:11Z</dcterms:created>
  <dcterms:modified xsi:type="dcterms:W3CDTF">2021-06-08T13:28:02Z</dcterms:modified>
</cp:coreProperties>
</file>